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5"/>
  </p:notesMasterIdLst>
  <p:sldIdLst>
    <p:sldId id="256" r:id="rId2"/>
    <p:sldId id="310" r:id="rId3"/>
    <p:sldId id="311" r:id="rId4"/>
    <p:sldId id="312" r:id="rId5"/>
    <p:sldId id="313" r:id="rId6"/>
    <p:sldId id="314" r:id="rId7"/>
    <p:sldId id="316" r:id="rId8"/>
    <p:sldId id="318" r:id="rId9"/>
    <p:sldId id="315" r:id="rId10"/>
    <p:sldId id="317" r:id="rId11"/>
    <p:sldId id="319" r:id="rId12"/>
    <p:sldId id="320" r:id="rId13"/>
    <p:sldId id="321" r:id="rId14"/>
    <p:sldId id="323" r:id="rId15"/>
    <p:sldId id="322" r:id="rId16"/>
    <p:sldId id="324" r:id="rId17"/>
    <p:sldId id="325" r:id="rId18"/>
    <p:sldId id="326" r:id="rId19"/>
    <p:sldId id="327" r:id="rId20"/>
    <p:sldId id="328" r:id="rId21"/>
    <p:sldId id="333" r:id="rId22"/>
    <p:sldId id="329" r:id="rId23"/>
    <p:sldId id="331" r:id="rId24"/>
  </p:sldIdLst>
  <p:sldSz cx="12192000" cy="6858000"/>
  <p:notesSz cx="6858000" cy="9144000"/>
  <p:defaultTextStyle>
    <a:defPPr>
      <a:defRPr lang="sv-SE"/>
    </a:defPPr>
    <a:lvl1pPr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p:defaultTextStyle>
  <p:extLst>
    <p:ext uri="{EFAFB233-063F-42B5-8137-9DF3F51BA10A}">
      <p15:sldGuideLst xmlns:p15="http://schemas.microsoft.com/office/powerpoint/2012/main">
        <p15:guide id="1" orient="horz" pos="2455" userDrawn="1">
          <p15:clr>
            <a:srgbClr val="A4A3A4"/>
          </p15:clr>
        </p15:guide>
        <p15:guide id="2" pos="3840" userDrawn="1">
          <p15:clr>
            <a:srgbClr val="A4A3A4"/>
          </p15:clr>
        </p15:guide>
        <p15:guide id="3" orient="horz" pos="1389" userDrawn="1">
          <p15:clr>
            <a:srgbClr val="A4A3A4"/>
          </p15:clr>
        </p15:guide>
        <p15:guide id="4" orient="horz" pos="3498" userDrawn="1">
          <p15:clr>
            <a:srgbClr val="A4A3A4"/>
          </p15:clr>
        </p15:guide>
        <p15:guide id="5" orient="horz" pos="194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Christine Berg" initials="AB" lastIdx="0" clrIdx="0">
    <p:extLst>
      <p:ext uri="{19B8F6BF-5375-455C-9EA6-DF929625EA0E}">
        <p15:presenceInfo xmlns:p15="http://schemas.microsoft.com/office/powerpoint/2012/main" userId="S-1-5-21-613775786-3661600701-2283250920-1664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CC8"/>
    <a:srgbClr val="C80000"/>
    <a:srgbClr val="E66400"/>
    <a:srgbClr val="E9E3DC"/>
    <a:srgbClr val="003468"/>
    <a:srgbClr val="00AE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266" autoAdjust="0"/>
    <p:restoredTop sz="77586" autoAdjust="0"/>
  </p:normalViewPr>
  <p:slideViewPr>
    <p:cSldViewPr snapToGrid="0">
      <p:cViewPr varScale="1">
        <p:scale>
          <a:sx n="67" d="100"/>
          <a:sy n="67" d="100"/>
        </p:scale>
        <p:origin x="1718" y="62"/>
      </p:cViewPr>
      <p:guideLst>
        <p:guide orient="horz" pos="2455"/>
        <p:guide pos="3840"/>
        <p:guide orient="horz" pos="1389"/>
        <p:guide orient="horz" pos="3498"/>
        <p:guide orient="horz" pos="1942"/>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a:spcBef>
                <a:spcPct val="0"/>
              </a:spcBef>
              <a:defRPr sz="1200">
                <a:latin typeface="Arial" charset="0"/>
              </a:defRPr>
            </a:lvl1pPr>
          </a:lstStyle>
          <a:p>
            <a:endParaRPr lang="sv-SE"/>
          </a:p>
        </p:txBody>
      </p:sp>
      <p:sp>
        <p:nvSpPr>
          <p:cNvPr id="6147"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spcBef>
                <a:spcPct val="0"/>
              </a:spcBef>
              <a:defRPr sz="1200">
                <a:latin typeface="Arial" charset="0"/>
              </a:defRPr>
            </a:lvl1pPr>
          </a:lstStyle>
          <a:p>
            <a:endParaRPr lang="sv-SE"/>
          </a:p>
        </p:txBody>
      </p:sp>
      <p:sp>
        <p:nvSpPr>
          <p:cNvPr id="6148"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l">
              <a:spcBef>
                <a:spcPct val="0"/>
              </a:spcBef>
              <a:defRPr sz="1200">
                <a:latin typeface="Arial" charset="0"/>
              </a:defRPr>
            </a:lvl1pPr>
          </a:lstStyle>
          <a:p>
            <a:endParaRPr lang="sv-SE"/>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spcBef>
                <a:spcPct val="0"/>
              </a:spcBef>
              <a:defRPr sz="1200">
                <a:latin typeface="Arial" charset="0"/>
              </a:defRPr>
            </a:lvl1pPr>
          </a:lstStyle>
          <a:p>
            <a:fld id="{39F56C83-3508-4DF3-A02B-BBBCC8BE3867}" type="slidenum">
              <a:rPr lang="sv-SE"/>
              <a:pPr/>
              <a:t>‹#›</a:t>
            </a:fld>
            <a:endParaRPr lang="sv-SE"/>
          </a:p>
        </p:txBody>
      </p:sp>
    </p:spTree>
    <p:extLst>
      <p:ext uri="{BB962C8B-B14F-4D97-AF65-F5344CB8AC3E}">
        <p14:creationId xmlns:p14="http://schemas.microsoft.com/office/powerpoint/2010/main" val="396483658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Geneva" pitchFamily="1" charset="-128"/>
        <a:cs typeface="+mn-cs"/>
      </a:defRPr>
    </a:lvl1pPr>
    <a:lvl2pPr marL="457200" algn="l" rtl="0" fontAlgn="base">
      <a:spcBef>
        <a:spcPct val="30000"/>
      </a:spcBef>
      <a:spcAft>
        <a:spcPct val="0"/>
      </a:spcAft>
      <a:defRPr sz="1200" kern="1200">
        <a:solidFill>
          <a:schemeClr val="tx1"/>
        </a:solidFill>
        <a:latin typeface="Arial" charset="0"/>
        <a:ea typeface="Geneva" pitchFamily="1" charset="-128"/>
        <a:cs typeface="+mn-cs"/>
      </a:defRPr>
    </a:lvl2pPr>
    <a:lvl3pPr marL="914400" algn="l" rtl="0" fontAlgn="base">
      <a:spcBef>
        <a:spcPct val="30000"/>
      </a:spcBef>
      <a:spcAft>
        <a:spcPct val="0"/>
      </a:spcAft>
      <a:defRPr sz="1200" kern="1200">
        <a:solidFill>
          <a:schemeClr val="tx1"/>
        </a:solidFill>
        <a:latin typeface="Arial" charset="0"/>
        <a:ea typeface="Geneva" pitchFamily="1" charset="-128"/>
        <a:cs typeface="+mn-cs"/>
      </a:defRPr>
    </a:lvl3pPr>
    <a:lvl4pPr marL="1371600" algn="l" rtl="0" fontAlgn="base">
      <a:spcBef>
        <a:spcPct val="30000"/>
      </a:spcBef>
      <a:spcAft>
        <a:spcPct val="0"/>
      </a:spcAft>
      <a:defRPr sz="1200" kern="1200">
        <a:solidFill>
          <a:schemeClr val="tx1"/>
        </a:solidFill>
        <a:latin typeface="Arial" charset="0"/>
        <a:ea typeface="Geneva" pitchFamily="1" charset="-128"/>
        <a:cs typeface="+mn-cs"/>
      </a:defRPr>
    </a:lvl4pPr>
    <a:lvl5pPr marL="1828800" algn="l" rtl="0" fontAlgn="base">
      <a:spcBef>
        <a:spcPct val="30000"/>
      </a:spcBef>
      <a:spcAft>
        <a:spcPct val="0"/>
      </a:spcAft>
      <a:defRPr sz="1200" kern="1200">
        <a:solidFill>
          <a:schemeClr val="tx1"/>
        </a:solidFill>
        <a:latin typeface="Arial" charset="0"/>
        <a:ea typeface="Geneva"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Denna presentation innehåller de tio huvudslutsatser som finns i delrapporten Patienten, invånaren och behoven. Delrapporten är den första i en serie av rapporter som tillsammans kommer utgöra underlag för en slutgiltig rapport från långtidsutredningen ”Hälso- och sjukvården 2040”. </a:t>
            </a:r>
          </a:p>
        </p:txBody>
      </p:sp>
      <p:sp>
        <p:nvSpPr>
          <p:cNvPr id="4" name="Slide Number Placeholder 3"/>
          <p:cNvSpPr>
            <a:spLocks noGrp="1"/>
          </p:cNvSpPr>
          <p:nvPr>
            <p:ph type="sldNum" sz="quarter" idx="5"/>
          </p:nvPr>
        </p:nvSpPr>
        <p:spPr/>
        <p:txBody>
          <a:bodyPr/>
          <a:lstStyle/>
          <a:p>
            <a:fld id="{39F56C83-3508-4DF3-A02B-BBBCC8BE3867}" type="slidenum">
              <a:rPr lang="sv-SE" smtClean="0"/>
              <a:pPr/>
              <a:t>1</a:t>
            </a:fld>
            <a:endParaRPr lang="sv-SE"/>
          </a:p>
        </p:txBody>
      </p:sp>
    </p:spTree>
    <p:extLst>
      <p:ext uri="{BB962C8B-B14F-4D97-AF65-F5344CB8AC3E}">
        <p14:creationId xmlns:p14="http://schemas.microsoft.com/office/powerpoint/2010/main" val="35167845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Arbetet med delrapporten baseras på de faktorer som har störst betydelse för människors hälsa, vilka brukar benämnas hälsans bestämningsfaktorer. </a:t>
            </a:r>
          </a:p>
          <a:p>
            <a:endParaRPr lang="sv-SE" dirty="0"/>
          </a:p>
          <a:p>
            <a:r>
              <a:rPr lang="sv-SE" dirty="0"/>
              <a:t>I samspel med arv avgör dessa faktorer individens hälsoutveckling och hälsotillstånd. När hälsan försämras uppstår ohälsa. Beroende på symtom och sjukdomsuppfattning kan ohälsan leda till behov av vård och stöd. All ohälsa leder inte till vårdbehov och alla vårdbehov leder inte till efterfrågan. </a:t>
            </a:r>
          </a:p>
        </p:txBody>
      </p:sp>
      <p:sp>
        <p:nvSpPr>
          <p:cNvPr id="4" name="Slide Number Placeholder 3"/>
          <p:cNvSpPr>
            <a:spLocks noGrp="1"/>
          </p:cNvSpPr>
          <p:nvPr>
            <p:ph type="sldNum" sz="quarter" idx="5"/>
          </p:nvPr>
        </p:nvSpPr>
        <p:spPr/>
        <p:txBody>
          <a:bodyPr/>
          <a:lstStyle/>
          <a:p>
            <a:fld id="{39F56C83-3508-4DF3-A02B-BBBCC8BE3867}" type="slidenum">
              <a:rPr lang="sv-SE" smtClean="0"/>
              <a:pPr/>
              <a:t>10</a:t>
            </a:fld>
            <a:endParaRPr lang="sv-SE"/>
          </a:p>
        </p:txBody>
      </p:sp>
    </p:spTree>
    <p:extLst>
      <p:ext uri="{BB962C8B-B14F-4D97-AF65-F5344CB8AC3E}">
        <p14:creationId xmlns:p14="http://schemas.microsoft.com/office/powerpoint/2010/main" val="18355364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Hälsan förbättras fram till 2040. Trender för ett antal viktiga bestämningsfaktorer för hälsan är överlag positiva, om än något osäkra. </a:t>
            </a:r>
          </a:p>
          <a:p>
            <a:endParaRPr lang="sv-SE"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sv-SE" dirty="0"/>
              <a:t>Det finns många faktorer som påverkar hälsa, ohälsa och vårdbehov. En del faktorer ligger på samhällsnivå och andra på individnivå.  De faktorer som har särskild betydelse på hälsan i Sverige är demografi, utbildning, socioekonomi inklusive inkomstfördelning, levnadsvanor, sysselsättning och arbetsvillkor, klimat och miljö samt globalisering.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sv-SE"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sv-SE" dirty="0"/>
              <a:t>Några trender som talar för en förbättrad hälsa i länet till 2040 är: </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lang="sv-SE" dirty="0"/>
              <a:t>Hög utbildningsnivå har tydligt samband med god hälsa. Mellan 2000 till 2015 ökade andelen med minst tre års eftergymnasial utbildning från 23 till 34%. Invånarna i Stockholms län har redan hög utbildningsnivå jämfört med övriga landet och så verkar det förbli. </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lang="sv-SE" dirty="0"/>
              <a:t>Den ekonomiska utvecklingen i länet har varit god sedan år 2000 och realinkomsten har ökat i länets alla kommuner. Samtidigt har de ekonomiska klyftorna ökar mellan kommunerna i länet. </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lang="sv-SE" dirty="0"/>
              <a:t>Levnadsvanor som har tydliga samband med ohälsa är tobaksbruk, alkoholkonsumtion, fysisk aktivitet och kost. Under de senaste 20 åren har rökning minskat med 11% och alkoholriskbruket med 7 procent. Båda dessa har påverkat sjukligheten i hjärt- och kärlsjukdomar. </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lang="sv-SE" dirty="0"/>
              <a:t>Den fysiska aktiviteten ökar också. 2014 uppgav 60% att de motionerar 1-2 timmar per vecka och 40% uppgav att de åt frukt och grönsaker dagligen.</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lang="sv-SE" dirty="0"/>
              <a:t>Medellivslängden ökar – den regionala utvecklingsplanen RUFS 2050 beräknar att medellivslängden för nyfödda 2050 kommer öka till 88 år för kvinnor och 85 år för män. (idag 48 år för kvinnor och 81 år för män)</a:t>
            </a:r>
          </a:p>
        </p:txBody>
      </p:sp>
      <p:sp>
        <p:nvSpPr>
          <p:cNvPr id="4" name="Slide Number Placeholder 3"/>
          <p:cNvSpPr>
            <a:spLocks noGrp="1"/>
          </p:cNvSpPr>
          <p:nvPr>
            <p:ph type="sldNum" sz="quarter" idx="5"/>
          </p:nvPr>
        </p:nvSpPr>
        <p:spPr/>
        <p:txBody>
          <a:bodyPr/>
          <a:lstStyle/>
          <a:p>
            <a:fld id="{39F56C83-3508-4DF3-A02B-BBBCC8BE3867}" type="slidenum">
              <a:rPr lang="sv-SE" smtClean="0"/>
              <a:pPr/>
              <a:t>11</a:t>
            </a:fld>
            <a:endParaRPr lang="sv-SE"/>
          </a:p>
        </p:txBody>
      </p:sp>
    </p:spTree>
    <p:extLst>
      <p:ext uri="{BB962C8B-B14F-4D97-AF65-F5344CB8AC3E}">
        <p14:creationId xmlns:p14="http://schemas.microsoft.com/office/powerpoint/2010/main" val="10536117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lang="sv-SE" dirty="0"/>
              <a:t>Trots förbättrad folkhälsa överlag så kan en ökad efterfrågan på hälso- och vårdtjänster öka. </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lang="sv-SE" dirty="0"/>
              <a:t>Viktigaste orsaken är att befolkningen ökar och att ålderssammansättningen förändras. </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lang="sv-SE" dirty="0"/>
              <a:t>2040 kommer länet ha cirka 2,96 miljoner invånare, drygt 600 000 fler än idag. </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lang="sv-SE" dirty="0"/>
              <a:t>Befolkningen ökar i alla åldrar men särskilt i åldersgruppen över 77 år. </a:t>
            </a:r>
          </a:p>
          <a:p>
            <a:pPr marL="171450" indent="-171450">
              <a:buFontTx/>
              <a:buChar char="-"/>
            </a:pPr>
            <a:r>
              <a:rPr lang="sv-SE" dirty="0"/>
              <a:t>Vårdkonsumtionen ökar med åldern, äldre konsumerar betydligt mer vård än yngre. Bilden visa antal slutenvårdstillfällen efter ålder i Region Stockholm år 2018, 2030 och 2040</a:t>
            </a:r>
          </a:p>
        </p:txBody>
      </p:sp>
      <p:sp>
        <p:nvSpPr>
          <p:cNvPr id="4" name="Slide Number Placeholder 3"/>
          <p:cNvSpPr>
            <a:spLocks noGrp="1"/>
          </p:cNvSpPr>
          <p:nvPr>
            <p:ph type="sldNum" sz="quarter" idx="5"/>
          </p:nvPr>
        </p:nvSpPr>
        <p:spPr/>
        <p:txBody>
          <a:bodyPr/>
          <a:lstStyle/>
          <a:p>
            <a:fld id="{39F56C83-3508-4DF3-A02B-BBBCC8BE3867}" type="slidenum">
              <a:rPr lang="sv-SE" smtClean="0"/>
              <a:pPr/>
              <a:t>12</a:t>
            </a:fld>
            <a:endParaRPr lang="sv-SE"/>
          </a:p>
        </p:txBody>
      </p:sp>
    </p:spTree>
    <p:extLst>
      <p:ext uri="{BB962C8B-B14F-4D97-AF65-F5344CB8AC3E}">
        <p14:creationId xmlns:p14="http://schemas.microsoft.com/office/powerpoint/2010/main" val="38001411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lang="sv-SE" dirty="0"/>
              <a:t>Antalet vårdtillfällen minskar fram till 2040 men totalt ökar behovet av vårdplatser totalt eftersom befolkningen växer i antal. </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lang="sv-SE" dirty="0"/>
              <a:t>Jämfört med 2018 kommer antalet slutenvårdstillfällen öka med 46,3 % år 2040. </a:t>
            </a:r>
          </a:p>
        </p:txBody>
      </p:sp>
      <p:sp>
        <p:nvSpPr>
          <p:cNvPr id="4" name="Slide Number Placeholder 3"/>
          <p:cNvSpPr>
            <a:spLocks noGrp="1"/>
          </p:cNvSpPr>
          <p:nvPr>
            <p:ph type="sldNum" sz="quarter" idx="5"/>
          </p:nvPr>
        </p:nvSpPr>
        <p:spPr/>
        <p:txBody>
          <a:bodyPr/>
          <a:lstStyle/>
          <a:p>
            <a:fld id="{39F56C83-3508-4DF3-A02B-BBBCC8BE3867}" type="slidenum">
              <a:rPr lang="sv-SE" smtClean="0"/>
              <a:pPr/>
              <a:t>13</a:t>
            </a:fld>
            <a:endParaRPr lang="sv-SE"/>
          </a:p>
        </p:txBody>
      </p:sp>
    </p:spTree>
    <p:extLst>
      <p:ext uri="{BB962C8B-B14F-4D97-AF65-F5344CB8AC3E}">
        <p14:creationId xmlns:p14="http://schemas.microsoft.com/office/powerpoint/2010/main" val="3287135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lang="sv-SE" dirty="0"/>
              <a:t>Till vänster ser ni tre prognoser för utvecklingen av antalet öppenvårdsbesök per 100 000 invånare. </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lang="sv-SE" dirty="0"/>
              <a:t>Prognoserna ser olika ut beroende på vilka vilka tidsperioder som framskrivningen utgår ifrån. </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lang="sv-SE" dirty="0"/>
              <a:t>Generellt gäller att om man gör framskrivningar/prognoser baserade på långa tidsperioder ökar säkerheten i prognosen. Samtidigt kan förändringar som ligger nära i tiden får stor betydelse om de representerar ett trendbrott. Under 2000-talet har två sådana trendbrott påverkat prognoserna för antalet öppenvårdsbesök framöver. Vi tittar på de tre prognoserna. </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lang="sv-SE" dirty="0"/>
              <a:t>Den översta utgår från utvecklingen 2000-2017 </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lang="sv-SE" dirty="0"/>
              <a:t>Den mellersta utgår från perioden 2009-2017 när vårdvalen infördes</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lang="sv-SE" dirty="0"/>
              <a:t>Den nedre utgår från perioden 2015-2017 då digitala </a:t>
            </a:r>
            <a:r>
              <a:rPr lang="sv-SE" dirty="0" err="1"/>
              <a:t>vårdmöten</a:t>
            </a:r>
            <a:r>
              <a:rPr lang="sv-SE" dirty="0"/>
              <a:t> infördes. </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endParaRPr lang="sv-SE" dirty="0"/>
          </a:p>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lang="sv-SE" dirty="0"/>
              <a:t>Bilden till höger visar en prognos för antalet öppenvårdsbesök 2018, 2020, 2030 och 2040. Den visar en förväntad ökning av antalet öppenvårdsbesök med 40,7% 2040 jämfört med 2018. </a:t>
            </a:r>
          </a:p>
        </p:txBody>
      </p:sp>
      <p:sp>
        <p:nvSpPr>
          <p:cNvPr id="4" name="Slide Number Placeholder 3"/>
          <p:cNvSpPr>
            <a:spLocks noGrp="1"/>
          </p:cNvSpPr>
          <p:nvPr>
            <p:ph type="sldNum" sz="quarter" idx="5"/>
          </p:nvPr>
        </p:nvSpPr>
        <p:spPr/>
        <p:txBody>
          <a:bodyPr/>
          <a:lstStyle/>
          <a:p>
            <a:fld id="{39F56C83-3508-4DF3-A02B-BBBCC8BE3867}" type="slidenum">
              <a:rPr lang="sv-SE" smtClean="0"/>
              <a:pPr/>
              <a:t>14</a:t>
            </a:fld>
            <a:endParaRPr lang="sv-SE"/>
          </a:p>
        </p:txBody>
      </p:sp>
    </p:spTree>
    <p:extLst>
      <p:ext uri="{BB962C8B-B14F-4D97-AF65-F5344CB8AC3E}">
        <p14:creationId xmlns:p14="http://schemas.microsoft.com/office/powerpoint/2010/main" val="27773971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lang="sv-SE" dirty="0"/>
              <a:t>Bilden visar hur slutenvårdskonsumtionen förväntas utvecklas fram till 2040.</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lang="sv-SE" dirty="0"/>
              <a:t>Vi ser att toppen för vårdkonsumtionen flyttar uppåt i åldrarna vilket beror på att vi blir äldre. </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lang="sv-SE" dirty="0"/>
              <a:t>Detta kommer ställa ökade krav på både vården och på samarbetet mellan länets hälso- och sjukvård och kommunernas åldringsvård och hemtjänst. </a:t>
            </a:r>
          </a:p>
        </p:txBody>
      </p:sp>
      <p:sp>
        <p:nvSpPr>
          <p:cNvPr id="4" name="Slide Number Placeholder 3"/>
          <p:cNvSpPr>
            <a:spLocks noGrp="1"/>
          </p:cNvSpPr>
          <p:nvPr>
            <p:ph type="sldNum" sz="quarter" idx="5"/>
          </p:nvPr>
        </p:nvSpPr>
        <p:spPr/>
        <p:txBody>
          <a:bodyPr/>
          <a:lstStyle/>
          <a:p>
            <a:fld id="{39F56C83-3508-4DF3-A02B-BBBCC8BE3867}" type="slidenum">
              <a:rPr lang="sv-SE" smtClean="0"/>
              <a:pPr/>
              <a:t>15</a:t>
            </a:fld>
            <a:endParaRPr lang="sv-SE"/>
          </a:p>
        </p:txBody>
      </p:sp>
    </p:spTree>
    <p:extLst>
      <p:ext uri="{BB962C8B-B14F-4D97-AF65-F5344CB8AC3E}">
        <p14:creationId xmlns:p14="http://schemas.microsoft.com/office/powerpoint/2010/main" val="10883801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lang="sv-SE" dirty="0"/>
              <a:t>Sjukdomspanoramat kan förväntas följa tidigare beskriven utveckling. </a:t>
            </a:r>
          </a:p>
          <a:p>
            <a:pPr marL="628650" marR="0" lvl="1" indent="-171450" algn="l" defTabSz="914400" rtl="0" eaLnBrk="1" fontAlgn="base" latinLnBrk="0" hangingPunct="1">
              <a:lnSpc>
                <a:spcPct val="100000"/>
              </a:lnSpc>
              <a:spcBef>
                <a:spcPct val="30000"/>
              </a:spcBef>
              <a:spcAft>
                <a:spcPct val="0"/>
              </a:spcAft>
              <a:buClrTx/>
              <a:buSzTx/>
              <a:buFontTx/>
              <a:buChar char="-"/>
              <a:tabLst/>
              <a:defRPr/>
            </a:pPr>
            <a:r>
              <a:rPr lang="sv-SE" dirty="0"/>
              <a:t>Hjärt-kärlsjukdomarna kommer fortsatt att minska, bland annat till följd av minskad rökning</a:t>
            </a:r>
          </a:p>
          <a:p>
            <a:pPr marL="628650" marR="0" lvl="1" indent="-171450" algn="l" defTabSz="914400" rtl="0" eaLnBrk="1" fontAlgn="base" latinLnBrk="0" hangingPunct="1">
              <a:lnSpc>
                <a:spcPct val="100000"/>
              </a:lnSpc>
              <a:spcBef>
                <a:spcPct val="30000"/>
              </a:spcBef>
              <a:spcAft>
                <a:spcPct val="0"/>
              </a:spcAft>
              <a:buClrTx/>
              <a:buSzTx/>
              <a:buFontTx/>
              <a:buChar char="-"/>
              <a:tabLst/>
              <a:defRPr/>
            </a:pPr>
            <a:r>
              <a:rPr lang="sv-SE" dirty="0"/>
              <a:t>Cancer kommer öka beroende på att fler blir äldre.</a:t>
            </a:r>
          </a:p>
          <a:p>
            <a:pPr marL="628650" marR="0" lvl="1" indent="-171450" algn="l" defTabSz="914400" rtl="0" eaLnBrk="1" fontAlgn="base" latinLnBrk="0" hangingPunct="1">
              <a:lnSpc>
                <a:spcPct val="100000"/>
              </a:lnSpc>
              <a:spcBef>
                <a:spcPct val="30000"/>
              </a:spcBef>
              <a:spcAft>
                <a:spcPct val="0"/>
              </a:spcAft>
              <a:buClrTx/>
              <a:buSzTx/>
              <a:buFontTx/>
              <a:buChar char="-"/>
              <a:tabLst/>
              <a:defRPr/>
            </a:pPr>
            <a:r>
              <a:rPr lang="sv-SE" dirty="0"/>
              <a:t>Skador relaterade till fritidsaktiviteter förväntas öka</a:t>
            </a:r>
          </a:p>
          <a:p>
            <a:pPr marL="628650" marR="0" lvl="1" indent="-171450" algn="l" defTabSz="914400" rtl="0" eaLnBrk="1" fontAlgn="base" latinLnBrk="0" hangingPunct="1">
              <a:lnSpc>
                <a:spcPct val="100000"/>
              </a:lnSpc>
              <a:spcBef>
                <a:spcPct val="30000"/>
              </a:spcBef>
              <a:spcAft>
                <a:spcPct val="0"/>
              </a:spcAft>
              <a:buClrTx/>
              <a:buSzTx/>
              <a:buFontTx/>
              <a:buChar char="-"/>
              <a:tabLst/>
              <a:defRPr/>
            </a:pPr>
            <a:r>
              <a:rPr lang="sv-SE" dirty="0"/>
              <a:t>Levnadsvanorna kommer att fortsätta vara viktiga för ohälsoutvecklingen även om både rökning och alkoholkonsumtion minskar</a:t>
            </a:r>
          </a:p>
          <a:p>
            <a:pPr marL="628650" marR="0" lvl="1" indent="-171450" algn="l" defTabSz="914400" rtl="0" eaLnBrk="1" fontAlgn="base" latinLnBrk="0" hangingPunct="1">
              <a:lnSpc>
                <a:spcPct val="100000"/>
              </a:lnSpc>
              <a:spcBef>
                <a:spcPct val="30000"/>
              </a:spcBef>
              <a:spcAft>
                <a:spcPct val="0"/>
              </a:spcAft>
              <a:buClrTx/>
              <a:buSzTx/>
              <a:buFontTx/>
              <a:buChar char="-"/>
              <a:tabLst/>
              <a:defRPr/>
            </a:pPr>
            <a:r>
              <a:rPr lang="sv-SE" dirty="0"/>
              <a:t>Matvanor och fysisk aktivitet kommer vara i fokus när fetma, övervikt och diabetes förväntas öka. </a:t>
            </a:r>
          </a:p>
          <a:p>
            <a:pPr marL="628650" marR="0" lvl="1" indent="-171450" algn="l" defTabSz="914400" rtl="0" eaLnBrk="1" fontAlgn="base" latinLnBrk="0" hangingPunct="1">
              <a:lnSpc>
                <a:spcPct val="100000"/>
              </a:lnSpc>
              <a:spcBef>
                <a:spcPct val="30000"/>
              </a:spcBef>
              <a:spcAft>
                <a:spcPct val="0"/>
              </a:spcAft>
              <a:buClrTx/>
              <a:buSzTx/>
              <a:buFontTx/>
              <a:buChar char="-"/>
              <a:tabLst/>
              <a:defRPr/>
            </a:pPr>
            <a:r>
              <a:rPr lang="sv-SE" dirty="0"/>
              <a:t>Den psykiska ohälsan förväntas också öka. </a:t>
            </a:r>
          </a:p>
        </p:txBody>
      </p:sp>
      <p:sp>
        <p:nvSpPr>
          <p:cNvPr id="4" name="Slide Number Placeholder 3"/>
          <p:cNvSpPr>
            <a:spLocks noGrp="1"/>
          </p:cNvSpPr>
          <p:nvPr>
            <p:ph type="sldNum" sz="quarter" idx="5"/>
          </p:nvPr>
        </p:nvSpPr>
        <p:spPr/>
        <p:txBody>
          <a:bodyPr/>
          <a:lstStyle/>
          <a:p>
            <a:fld id="{39F56C83-3508-4DF3-A02B-BBBCC8BE3867}" type="slidenum">
              <a:rPr lang="sv-SE" smtClean="0"/>
              <a:pPr/>
              <a:t>16</a:t>
            </a:fld>
            <a:endParaRPr lang="sv-SE"/>
          </a:p>
        </p:txBody>
      </p:sp>
    </p:spTree>
    <p:extLst>
      <p:ext uri="{BB962C8B-B14F-4D97-AF65-F5344CB8AC3E}">
        <p14:creationId xmlns:p14="http://schemas.microsoft.com/office/powerpoint/2010/main" val="23237224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lang="sv-SE" dirty="0"/>
              <a:t>Den psykiska ohälsan förväntas öka och också 2040 vara betydande. </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lang="sv-SE" dirty="0"/>
              <a:t>2018 angav cirka 40% av de unga kvinnorna (18-24 år) psykisk ohälsa och 30% av de unga männen (18-24 år)</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lang="sv-SE" dirty="0"/>
              <a:t>Utredningen menar att levnadsvanor som bidrar till stress måste bevakas kontinuerligt. </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lang="sv-SE" dirty="0"/>
              <a:t>Enligt Myndigheten för samhällsberedskap (MSB) är den största utmaningen för samhällsutvecklingen social oro, hot och våld, utanförskap och segregation, ensamkommande barn och brottslighet. Alla dessa företeelser har kopplingar till individers hälsa vilket återspeglar sig i vårdbehoven, inte minst för psykisk ohälsa. </a:t>
            </a:r>
          </a:p>
        </p:txBody>
      </p:sp>
      <p:sp>
        <p:nvSpPr>
          <p:cNvPr id="4" name="Slide Number Placeholder 3"/>
          <p:cNvSpPr>
            <a:spLocks noGrp="1"/>
          </p:cNvSpPr>
          <p:nvPr>
            <p:ph type="sldNum" sz="quarter" idx="5"/>
          </p:nvPr>
        </p:nvSpPr>
        <p:spPr/>
        <p:txBody>
          <a:bodyPr/>
          <a:lstStyle/>
          <a:p>
            <a:fld id="{39F56C83-3508-4DF3-A02B-BBBCC8BE3867}" type="slidenum">
              <a:rPr lang="sv-SE" smtClean="0"/>
              <a:pPr/>
              <a:t>17</a:t>
            </a:fld>
            <a:endParaRPr lang="sv-SE"/>
          </a:p>
        </p:txBody>
      </p:sp>
    </p:spTree>
    <p:extLst>
      <p:ext uri="{BB962C8B-B14F-4D97-AF65-F5344CB8AC3E}">
        <p14:creationId xmlns:p14="http://schemas.microsoft.com/office/powerpoint/2010/main" val="12857786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lang="sv-SE" dirty="0"/>
              <a:t>Levnadsvanor som har tydliga samband med ohälsa är tobaksbruk, alkoholkonsumtion, fysisk aktivitet och kost. </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lang="sv-SE" dirty="0"/>
              <a:t>Bilden till vänster visar hur levnadsvanorna ser ut totalt och hur skillnaderna mellan hög- och lågutbildade samt deras bidra till sjukdomsbördan. </a:t>
            </a:r>
            <a:r>
              <a:rPr lang="sv-SE" dirty="0">
                <a:highlight>
                  <a:srgbClr val="FFFF00"/>
                </a:highlight>
              </a:rPr>
              <a:t>(för svårt?/ta bort den sista kolumnen?)</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lang="sv-SE" dirty="0"/>
              <a:t>Under de senaste 20 åren har rökning minskat med 11% och alkoholriskbruket med 7 procent. Båda dessa har påverkat sjukligheten i </a:t>
            </a:r>
            <a:r>
              <a:rPr lang="sv-SE" dirty="0" err="1"/>
              <a:t>hjärt</a:t>
            </a:r>
            <a:r>
              <a:rPr lang="sv-SE" dirty="0"/>
              <a:t> och </a:t>
            </a:r>
            <a:r>
              <a:rPr lang="sv-SE" dirty="0" err="1"/>
              <a:t>kräslsjukdomar</a:t>
            </a:r>
            <a:r>
              <a:rPr lang="sv-SE" dirty="0"/>
              <a:t>. </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lang="sv-SE" dirty="0"/>
              <a:t>Den fysiska  aktiviteten har ökat under de senaste 20 pren.</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lang="sv-SE" dirty="0"/>
              <a:t>Trots att det skett många positiva förändringar i levnadsvanorna finns mycket kvar att förbättra och det är stora skillnader i ohälsorelaterade levnadsvanor i utsatta kommuner och i befolkningsgrupper med låg inkomst och låg utbildning.</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endParaRPr lang="sv-SE" dirty="0"/>
          </a:p>
          <a:p>
            <a:pPr marL="171450" marR="0" lvl="0" indent="-171450" algn="l" defTabSz="914400" rtl="0" eaLnBrk="1" fontAlgn="base" latinLnBrk="0" hangingPunct="1">
              <a:lnSpc>
                <a:spcPct val="100000"/>
              </a:lnSpc>
              <a:spcBef>
                <a:spcPct val="30000"/>
              </a:spcBef>
              <a:spcAft>
                <a:spcPct val="0"/>
              </a:spcAft>
              <a:buClrTx/>
              <a:buSzTx/>
              <a:buFontTx/>
              <a:buChar char="-"/>
              <a:tabLst/>
              <a:defRPr/>
            </a:pPr>
            <a:endParaRPr lang="sv-SE" dirty="0"/>
          </a:p>
        </p:txBody>
      </p:sp>
      <p:sp>
        <p:nvSpPr>
          <p:cNvPr id="4" name="Slide Number Placeholder 3"/>
          <p:cNvSpPr>
            <a:spLocks noGrp="1"/>
          </p:cNvSpPr>
          <p:nvPr>
            <p:ph type="sldNum" sz="quarter" idx="5"/>
          </p:nvPr>
        </p:nvSpPr>
        <p:spPr/>
        <p:txBody>
          <a:bodyPr/>
          <a:lstStyle/>
          <a:p>
            <a:fld id="{39F56C83-3508-4DF3-A02B-BBBCC8BE3867}" type="slidenum">
              <a:rPr lang="sv-SE" smtClean="0"/>
              <a:pPr/>
              <a:t>18</a:t>
            </a:fld>
            <a:endParaRPr lang="sv-SE"/>
          </a:p>
        </p:txBody>
      </p:sp>
    </p:spTree>
    <p:extLst>
      <p:ext uri="{BB962C8B-B14F-4D97-AF65-F5344CB8AC3E}">
        <p14:creationId xmlns:p14="http://schemas.microsoft.com/office/powerpoint/2010/main" val="27222056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lang="sv-SE" dirty="0"/>
              <a:t>Ojämlikheten i ohälsa kommer att bestå om inte särskilda insatser sätts in för att förbättra hälsan i riskgrupper</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lang="sv-SE" dirty="0"/>
              <a:t>Bilden till höger visar medellivslängd i olika geografiska områden längs den röda tunnelbanelinjen. </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lang="sv-SE" dirty="0"/>
              <a:t>Skillnaderna i förväntad medellivslängd mellan olika områden i Stockholms läns har inte minskat de senaste 20 åren trots in- och utflyttning. Geografiska data beror på de som bor i området vid mättillfället. </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lang="sv-SE" dirty="0"/>
              <a:t>Data talar därför för att en del av de geografiska skillnaderna beror på att människor som skaffar utbildning och högre inkomst flyttar ifrån områden med sämre socio-ekonomi till områden med högre socio-ekonomi. </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lang="sv-SE" dirty="0"/>
              <a:t>Omvänt kan det vara så att den som drabbas av längre tids ohälsa och inte kan försörja sig fullt ut tvingas flytta från ett dyrare till billigare område. Hälsoindikatorerna kan därför vara lika över tid trots att befolkningen inte är densamma mellan mättillfällena. </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endParaRPr lang="sv-SE" dirty="0"/>
          </a:p>
          <a:p>
            <a:pPr marL="171450" marR="0" lvl="0" indent="-171450" algn="l" defTabSz="914400" rtl="0" eaLnBrk="1" fontAlgn="base" latinLnBrk="0" hangingPunct="1">
              <a:lnSpc>
                <a:spcPct val="100000"/>
              </a:lnSpc>
              <a:spcBef>
                <a:spcPct val="30000"/>
              </a:spcBef>
              <a:spcAft>
                <a:spcPct val="0"/>
              </a:spcAft>
              <a:buClrTx/>
              <a:buSzTx/>
              <a:buFontTx/>
              <a:buChar char="-"/>
              <a:tabLst/>
              <a:defRPr/>
            </a:pPr>
            <a:endParaRPr lang="sv-SE" dirty="0"/>
          </a:p>
        </p:txBody>
      </p:sp>
      <p:sp>
        <p:nvSpPr>
          <p:cNvPr id="4" name="Slide Number Placeholder 3"/>
          <p:cNvSpPr>
            <a:spLocks noGrp="1"/>
          </p:cNvSpPr>
          <p:nvPr>
            <p:ph type="sldNum" sz="quarter" idx="5"/>
          </p:nvPr>
        </p:nvSpPr>
        <p:spPr/>
        <p:txBody>
          <a:bodyPr/>
          <a:lstStyle/>
          <a:p>
            <a:fld id="{39F56C83-3508-4DF3-A02B-BBBCC8BE3867}" type="slidenum">
              <a:rPr lang="sv-SE" smtClean="0"/>
              <a:pPr/>
              <a:t>19</a:t>
            </a:fld>
            <a:endParaRPr lang="sv-SE"/>
          </a:p>
        </p:txBody>
      </p:sp>
    </p:spTree>
    <p:extLst>
      <p:ext uri="{BB962C8B-B14F-4D97-AF65-F5344CB8AC3E}">
        <p14:creationId xmlns:p14="http://schemas.microsoft.com/office/powerpoint/2010/main" val="788467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Innehållet i denna presentation består först av en kort del om utredningen och därefter går vi igenom delrapporten  och dess slutsatser. På sidan 9 finns en film som ger ett kortfattat, bildsatt referat av rapporten. </a:t>
            </a:r>
          </a:p>
        </p:txBody>
      </p:sp>
      <p:sp>
        <p:nvSpPr>
          <p:cNvPr id="4" name="Slide Number Placeholder 3"/>
          <p:cNvSpPr>
            <a:spLocks noGrp="1"/>
          </p:cNvSpPr>
          <p:nvPr>
            <p:ph type="sldNum" sz="quarter" idx="5"/>
          </p:nvPr>
        </p:nvSpPr>
        <p:spPr/>
        <p:txBody>
          <a:bodyPr/>
          <a:lstStyle/>
          <a:p>
            <a:fld id="{39F56C83-3508-4DF3-A02B-BBBCC8BE3867}" type="slidenum">
              <a:rPr lang="sv-SE" smtClean="0"/>
              <a:pPr/>
              <a:t>2</a:t>
            </a:fld>
            <a:endParaRPr lang="sv-SE"/>
          </a:p>
        </p:txBody>
      </p:sp>
    </p:spTree>
    <p:extLst>
      <p:ext uri="{BB962C8B-B14F-4D97-AF65-F5344CB8AC3E}">
        <p14:creationId xmlns:p14="http://schemas.microsoft.com/office/powerpoint/2010/main" val="32390603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lang="sv-SE" dirty="0"/>
              <a:t>Klimatförändringar kommer med stor sannolikhet att leda till förhöjd medeltemperatur. Det kan leda till en viss begränsad ökning av dödlighet hos äldre. </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lang="sv-SE" dirty="0"/>
              <a:t>Bilden visar antalet avlidna under veckorna 29-31 under den varma sommaren 2018. Antalet avlidna var högre under de veckorna men data om vårdkonsumtion visar inte på samma tydliga ökning. </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lang="sv-SE" dirty="0"/>
              <a:t>Direkta hälsohot som kan kopplas till stigande temperatur är att det blir fler fästingar och myggor.</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lang="sv-SE" dirty="0"/>
              <a:t>Fästingarna sprider allvarliga sjukdomar som borrelia och hjärninflammation. </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lang="sv-SE" dirty="0"/>
              <a:t>Myggor överför bland annat malaria och </a:t>
            </a:r>
            <a:r>
              <a:rPr lang="sv-SE" dirty="0" err="1"/>
              <a:t>nilfeber</a:t>
            </a:r>
            <a:r>
              <a:rPr lang="sv-SE" dirty="0"/>
              <a:t>, en sjukdom som nyligen har etablerat sig i Europa. Myggor som överför malaria finns också i Sverige. </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lang="sv-SE" dirty="0"/>
              <a:t>Globala epidemier är en stor osäkerhetsfaktor för hälso- och sjukvården. Exempelvis kan en ny sorts influensa skapa stora behov av sjukvård över något år. Risken för en dramatisk pandemi bedöms dock vara låg. Anledningen är den beredskap som byggdes upp i världen efter SARS-epidemin och fågel- och svininfluensan. </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endParaRPr lang="sv-SE" dirty="0"/>
          </a:p>
        </p:txBody>
      </p:sp>
      <p:sp>
        <p:nvSpPr>
          <p:cNvPr id="4" name="Slide Number Placeholder 3"/>
          <p:cNvSpPr>
            <a:spLocks noGrp="1"/>
          </p:cNvSpPr>
          <p:nvPr>
            <p:ph type="sldNum" sz="quarter" idx="5"/>
          </p:nvPr>
        </p:nvSpPr>
        <p:spPr/>
        <p:txBody>
          <a:bodyPr/>
          <a:lstStyle/>
          <a:p>
            <a:fld id="{39F56C83-3508-4DF3-A02B-BBBCC8BE3867}" type="slidenum">
              <a:rPr lang="sv-SE" smtClean="0"/>
              <a:pPr/>
              <a:t>20</a:t>
            </a:fld>
            <a:endParaRPr lang="sv-SE"/>
          </a:p>
        </p:txBody>
      </p:sp>
    </p:spTree>
    <p:extLst>
      <p:ext uri="{BB962C8B-B14F-4D97-AF65-F5344CB8AC3E}">
        <p14:creationId xmlns:p14="http://schemas.microsoft.com/office/powerpoint/2010/main" val="37922207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lang="sv-SE" dirty="0"/>
              <a:t>Människors värderingar och attityder spelar stor roll för hur de ser på sin hälsa, behov av vård men också deras förväntningar på vården. </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lang="sv-SE" dirty="0"/>
              <a:t>Idag är hälsa mycket mer än frånvaro av sjukdom. Det gör att tillstånd som tidigare inte berörde vården idag förväntas lösas av vården. </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lang="sv-SE" dirty="0"/>
              <a:t>Samtidigt har alltfler en mer kritisk hållning till myndigheter och auktoriteter, som exempelvis </a:t>
            </a:r>
            <a:r>
              <a:rPr lang="sv-SE" dirty="0" err="1"/>
              <a:t>autoriteterna</a:t>
            </a:r>
            <a:r>
              <a:rPr lang="sv-SE" dirty="0"/>
              <a:t> i vården. </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lang="sv-SE" dirty="0"/>
              <a:t>Olika generationer har olika </a:t>
            </a:r>
            <a:r>
              <a:rPr lang="sv-SE" dirty="0" err="1"/>
              <a:t>livsstilare</a:t>
            </a:r>
            <a:r>
              <a:rPr lang="sv-SE" dirty="0"/>
              <a:t>, beteenden och värderingar. Tabellen visar några exempel.</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lang="sv-SE" dirty="0"/>
              <a:t>Långtidsutredningen tar sikte på 2040. De som då behöver mest vård är över 80 och födda 1940-60, en mix av babyboom och generation X. Deras värderingar kommer påverka hälso- och sjukvården mycket. </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endParaRPr lang="sv-SE" dirty="0"/>
          </a:p>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lang="sv-SE" dirty="0"/>
              <a:t>Idag ser vi också att uppfattningar och värderingar som inte baseras på vederhäftig kunskap sprids snabbt och det leder till särskilda utmaningar för vården. Ett tydligt exempel är motståndet mot vaccination i vissa grupper. Det skapar problem då täckningsgraden för vaccination minskar och fler riskerar att bli sjuka. </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endParaRPr lang="sv-SE"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sv-SE" dirty="0"/>
              <a:t>    Internationella studier visar att vi svenskar är de som mest i världen drivs av värden som inte är religiösa. Istället drivs vi av rationellt tänkande. </a:t>
            </a:r>
          </a:p>
          <a:p>
            <a:pPr marL="0" marR="0" lvl="0" indent="0" algn="l" defTabSz="914400" rtl="0" eaLnBrk="1" fontAlgn="base" latinLnBrk="0" hangingPunct="1">
              <a:lnSpc>
                <a:spcPct val="100000"/>
              </a:lnSpc>
              <a:spcBef>
                <a:spcPct val="30000"/>
              </a:spcBef>
              <a:spcAft>
                <a:spcPct val="0"/>
              </a:spcAft>
              <a:buClrTx/>
              <a:buSzTx/>
              <a:buFontTx/>
              <a:buNone/>
              <a:tabLst/>
              <a:defRPr/>
            </a:pPr>
            <a:r>
              <a:rPr lang="sv-SE" dirty="0"/>
              <a:t>+ Vi är också bland de folk som är mest angelägna om att uttrycka våra individuella behov. </a:t>
            </a:r>
          </a:p>
          <a:p>
            <a:pPr marL="0" marR="0" lvl="0" indent="0" algn="l" defTabSz="914400" rtl="0" eaLnBrk="1" fontAlgn="base" latinLnBrk="0" hangingPunct="1">
              <a:lnSpc>
                <a:spcPct val="100000"/>
              </a:lnSpc>
              <a:spcBef>
                <a:spcPct val="30000"/>
              </a:spcBef>
              <a:spcAft>
                <a:spcPct val="0"/>
              </a:spcAft>
              <a:buClrTx/>
              <a:buSzTx/>
              <a:buFontTx/>
              <a:buNone/>
              <a:tabLst/>
              <a:defRPr/>
            </a:pPr>
            <a:r>
              <a:rPr lang="sv-SE" dirty="0"/>
              <a:t>-------------------------------------------------------------------------------------------------------------------------</a:t>
            </a:r>
          </a:p>
          <a:p>
            <a:pPr marL="0" marR="0" lvl="0" indent="0" algn="l" defTabSz="914400" rtl="0" eaLnBrk="1" fontAlgn="base" latinLnBrk="0" hangingPunct="1">
              <a:lnSpc>
                <a:spcPct val="100000"/>
              </a:lnSpc>
              <a:spcBef>
                <a:spcPct val="30000"/>
              </a:spcBef>
              <a:spcAft>
                <a:spcPct val="0"/>
              </a:spcAft>
              <a:buClrTx/>
              <a:buSzTx/>
              <a:buFontTx/>
              <a:buNone/>
              <a:tabLst/>
              <a:defRPr/>
            </a:pPr>
            <a:r>
              <a:rPr lang="sv-SE" dirty="0"/>
              <a:t>= Ett folk med stor självrespekt som kräver att i största möjliga mån få delta i de beslutsprocesser som påverkar dem!</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sv-SE" dirty="0"/>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sv-SE" dirty="0"/>
              <a:t>Bemötande kommer fortsatt vara centralt för vården för att förtroendet för hälso- och sjukvården ska behållas. Idag uppger cirka 60% av länets invånare att de har förtroende för vården.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sv-SE"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sv-SE" dirty="0"/>
          </a:p>
        </p:txBody>
      </p:sp>
      <p:sp>
        <p:nvSpPr>
          <p:cNvPr id="4" name="Slide Number Placeholder 3"/>
          <p:cNvSpPr>
            <a:spLocks noGrp="1"/>
          </p:cNvSpPr>
          <p:nvPr>
            <p:ph type="sldNum" sz="quarter" idx="5"/>
          </p:nvPr>
        </p:nvSpPr>
        <p:spPr/>
        <p:txBody>
          <a:bodyPr/>
          <a:lstStyle/>
          <a:p>
            <a:fld id="{39F56C83-3508-4DF3-A02B-BBBCC8BE3867}" type="slidenum">
              <a:rPr lang="sv-SE" smtClean="0"/>
              <a:pPr/>
              <a:t>21</a:t>
            </a:fld>
            <a:endParaRPr lang="sv-SE"/>
          </a:p>
        </p:txBody>
      </p:sp>
    </p:spTree>
    <p:extLst>
      <p:ext uri="{BB962C8B-B14F-4D97-AF65-F5344CB8AC3E}">
        <p14:creationId xmlns:p14="http://schemas.microsoft.com/office/powerpoint/2010/main" val="2376684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lang="sv-SE" dirty="0"/>
              <a:t>Medicinsk och teknisk utveckling samt vårdens organisation kommer påverka både vårdbehov och utbud i framtiden. </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lang="sv-SE" dirty="0"/>
              <a:t>Prognoserna talar för att vårdbesöken kommer öka, det gäller också slutenvården även om osäkerheten är större här. </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lang="sv-SE" dirty="0"/>
              <a:t>Slutenvårdens utveckling är i högre grad än öppenvården beroende av medicinsk-teknisk utveckling, sjukvårdens tjänstedesign och vårdens struktur. </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lang="sv-SE" dirty="0"/>
              <a:t>Digitala vårdtjänster växer snabbt. De påverkar snabbt både utbud och efterfrågan på vård samtidigt som de ger nya behandlingsmöjligheter och möjligheter till preventiva åtgärder. </a:t>
            </a:r>
          </a:p>
        </p:txBody>
      </p:sp>
      <p:sp>
        <p:nvSpPr>
          <p:cNvPr id="4" name="Slide Number Placeholder 3"/>
          <p:cNvSpPr>
            <a:spLocks noGrp="1"/>
          </p:cNvSpPr>
          <p:nvPr>
            <p:ph type="sldNum" sz="quarter" idx="5"/>
          </p:nvPr>
        </p:nvSpPr>
        <p:spPr/>
        <p:txBody>
          <a:bodyPr/>
          <a:lstStyle/>
          <a:p>
            <a:fld id="{39F56C83-3508-4DF3-A02B-BBBCC8BE3867}" type="slidenum">
              <a:rPr lang="sv-SE" smtClean="0"/>
              <a:pPr/>
              <a:t>22</a:t>
            </a:fld>
            <a:endParaRPr lang="sv-SE"/>
          </a:p>
        </p:txBody>
      </p:sp>
    </p:spTree>
    <p:extLst>
      <p:ext uri="{BB962C8B-B14F-4D97-AF65-F5344CB8AC3E}">
        <p14:creationId xmlns:p14="http://schemas.microsoft.com/office/powerpoint/2010/main" val="6259342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Tre övergripande slutsatser. </a:t>
            </a:r>
          </a:p>
        </p:txBody>
      </p:sp>
      <p:sp>
        <p:nvSpPr>
          <p:cNvPr id="4" name="Slide Number Placeholder 3"/>
          <p:cNvSpPr>
            <a:spLocks noGrp="1"/>
          </p:cNvSpPr>
          <p:nvPr>
            <p:ph type="sldNum" sz="quarter" idx="5"/>
          </p:nvPr>
        </p:nvSpPr>
        <p:spPr/>
        <p:txBody>
          <a:bodyPr/>
          <a:lstStyle/>
          <a:p>
            <a:fld id="{39F56C83-3508-4DF3-A02B-BBBCC8BE3867}" type="slidenum">
              <a:rPr lang="sv-SE" smtClean="0"/>
              <a:pPr/>
              <a:t>23</a:t>
            </a:fld>
            <a:endParaRPr lang="sv-SE"/>
          </a:p>
        </p:txBody>
      </p:sp>
    </p:spTree>
    <p:extLst>
      <p:ext uri="{BB962C8B-B14F-4D97-AF65-F5344CB8AC3E}">
        <p14:creationId xmlns:p14="http://schemas.microsoft.com/office/powerpoint/2010/main" val="2239351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sv-SE" dirty="0"/>
              <a:t>Hälso- och sjukvårdsnämnden beslutade i maj 2018 om att en utredning om hälso- och sjukvårdens utveckling fram till 2040 skulle genomföras i dialog med professionen, patienter och andra intressenter. </a:t>
            </a:r>
          </a:p>
          <a:p>
            <a:pPr marL="171450" indent="-171450">
              <a:buFont typeface="Arial" panose="020B0604020202020204" pitchFamily="34" charset="0"/>
              <a:buChar char="•"/>
            </a:pPr>
            <a:r>
              <a:rPr lang="sv-SE" dirty="0"/>
              <a:t>Utredningen ska beskriva, analysera och presentera utmaningar och möjliga lösningar för beslut om strategier och förslag till konkreta reformer. </a:t>
            </a:r>
          </a:p>
          <a:p>
            <a:pPr marL="171450" indent="-171450">
              <a:buFont typeface="Arial" panose="020B0604020202020204" pitchFamily="34" charset="0"/>
              <a:buChar char="•"/>
            </a:pPr>
            <a:r>
              <a:rPr lang="sv-SE" dirty="0"/>
              <a:t>Under utredningens gång tas det fram en rad delrapporter om olika perspektiv på hälso- och sjukvården vilka kommer att bilda underlag för en samlad slutrapport som beräknas vara klar 2022.</a:t>
            </a:r>
          </a:p>
        </p:txBody>
      </p:sp>
      <p:sp>
        <p:nvSpPr>
          <p:cNvPr id="4" name="Slide Number Placeholder 3"/>
          <p:cNvSpPr>
            <a:spLocks noGrp="1"/>
          </p:cNvSpPr>
          <p:nvPr>
            <p:ph type="sldNum" sz="quarter" idx="5"/>
          </p:nvPr>
        </p:nvSpPr>
        <p:spPr/>
        <p:txBody>
          <a:bodyPr/>
          <a:lstStyle/>
          <a:p>
            <a:fld id="{39F56C83-3508-4DF3-A02B-BBBCC8BE3867}" type="slidenum">
              <a:rPr lang="sv-SE" smtClean="0"/>
              <a:pPr/>
              <a:t>3</a:t>
            </a:fld>
            <a:endParaRPr lang="sv-SE"/>
          </a:p>
        </p:txBody>
      </p:sp>
    </p:spTree>
    <p:extLst>
      <p:ext uri="{BB962C8B-B14F-4D97-AF65-F5344CB8AC3E}">
        <p14:creationId xmlns:p14="http://schemas.microsoft.com/office/powerpoint/2010/main" val="1723310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Utredningen använder en metodik som kan illustreras som en tratt. Den utgår från ett nuläge – var befinner vi oss idag.</a:t>
            </a:r>
          </a:p>
          <a:p>
            <a:r>
              <a:rPr lang="sv-SE" dirty="0"/>
              <a:t>Nästa steg handlar om att analysera behoven – vilka är våra utmaningar?</a:t>
            </a:r>
          </a:p>
          <a:p>
            <a:r>
              <a:rPr lang="sv-SE" dirty="0"/>
              <a:t>Tredje nivån beskriver framtidsbilden - vart ska vi?</a:t>
            </a:r>
          </a:p>
          <a:p>
            <a:r>
              <a:rPr lang="sv-SE" dirty="0"/>
              <a:t>Fjärde nivån handlar om reformvägar - vilka är huvudinriktningarna och den sista nivån handlar om planer – vad ska vi göra och när?</a:t>
            </a:r>
          </a:p>
          <a:p>
            <a:r>
              <a:rPr lang="sv-SE" dirty="0"/>
              <a:t>Utredningen levererar inte konkreta planer – vad göra och när? – utan stannar en bit in i reformfasen där de politiska diskussionerna tar vid. Uppgiften är att ge beslutsfattarna underlag för reformer och konkreta beslut.</a:t>
            </a:r>
          </a:p>
        </p:txBody>
      </p:sp>
      <p:sp>
        <p:nvSpPr>
          <p:cNvPr id="4" name="Slide Number Placeholder 3"/>
          <p:cNvSpPr>
            <a:spLocks noGrp="1"/>
          </p:cNvSpPr>
          <p:nvPr>
            <p:ph type="sldNum" sz="quarter" idx="5"/>
          </p:nvPr>
        </p:nvSpPr>
        <p:spPr/>
        <p:txBody>
          <a:bodyPr/>
          <a:lstStyle/>
          <a:p>
            <a:fld id="{39F56C83-3508-4DF3-A02B-BBBCC8BE3867}" type="slidenum">
              <a:rPr lang="sv-SE" smtClean="0"/>
              <a:pPr/>
              <a:t>4</a:t>
            </a:fld>
            <a:endParaRPr lang="sv-SE"/>
          </a:p>
        </p:txBody>
      </p:sp>
    </p:spTree>
    <p:extLst>
      <p:ext uri="{BB962C8B-B14F-4D97-AF65-F5344CB8AC3E}">
        <p14:creationId xmlns:p14="http://schemas.microsoft.com/office/powerpoint/2010/main" val="19274898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Dessa är de fem huvudfrågorna som utredningen kommer besvara. </a:t>
            </a:r>
          </a:p>
        </p:txBody>
      </p:sp>
      <p:sp>
        <p:nvSpPr>
          <p:cNvPr id="4" name="Slide Number Placeholder 3"/>
          <p:cNvSpPr>
            <a:spLocks noGrp="1"/>
          </p:cNvSpPr>
          <p:nvPr>
            <p:ph type="sldNum" sz="quarter" idx="5"/>
          </p:nvPr>
        </p:nvSpPr>
        <p:spPr/>
        <p:txBody>
          <a:bodyPr/>
          <a:lstStyle/>
          <a:p>
            <a:fld id="{39F56C83-3508-4DF3-A02B-BBBCC8BE3867}" type="slidenum">
              <a:rPr lang="sv-SE" smtClean="0"/>
              <a:pPr/>
              <a:t>5</a:t>
            </a:fld>
            <a:endParaRPr lang="sv-SE"/>
          </a:p>
        </p:txBody>
      </p:sp>
    </p:spTree>
    <p:extLst>
      <p:ext uri="{BB962C8B-B14F-4D97-AF65-F5344CB8AC3E}">
        <p14:creationId xmlns:p14="http://schemas.microsoft.com/office/powerpoint/2010/main" val="3404431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sv-SE" dirty="0"/>
              <a:t>Utredningen ska göra framtidsanalyser kring en rad centrala perspektiv på hälso- och sjukvården – detta är några av dem</a:t>
            </a:r>
          </a:p>
          <a:p>
            <a:pPr marL="171450" indent="-171450">
              <a:buFont typeface="Arial" panose="020B0604020202020204" pitchFamily="34" charset="0"/>
              <a:buChar char="•"/>
            </a:pPr>
            <a:r>
              <a:rPr lang="sv-SE" dirty="0"/>
              <a:t>Allt perspektiv kommer presenteras i form av delrapporter som blir underlag för utveckling och beslut om hälso- och sjukvården. </a:t>
            </a:r>
          </a:p>
          <a:p>
            <a:pPr marL="171450" indent="-171450">
              <a:buFont typeface="Arial" panose="020B0604020202020204" pitchFamily="34" charset="0"/>
              <a:buChar char="•"/>
            </a:pPr>
            <a:r>
              <a:rPr lang="sv-SE" dirty="0"/>
              <a:t>Till sist kommer samtliga perspektiv att bearbetas och samlas i en slutrapport som väntas klar Q1 2022. </a:t>
            </a:r>
          </a:p>
        </p:txBody>
      </p:sp>
      <p:sp>
        <p:nvSpPr>
          <p:cNvPr id="4" name="Slide Number Placeholder 3"/>
          <p:cNvSpPr>
            <a:spLocks noGrp="1"/>
          </p:cNvSpPr>
          <p:nvPr>
            <p:ph type="sldNum" sz="quarter" idx="5"/>
          </p:nvPr>
        </p:nvSpPr>
        <p:spPr/>
        <p:txBody>
          <a:bodyPr/>
          <a:lstStyle/>
          <a:p>
            <a:fld id="{39F56C83-3508-4DF3-A02B-BBBCC8BE3867}" type="slidenum">
              <a:rPr lang="sv-SE" smtClean="0"/>
              <a:pPr/>
              <a:t>6</a:t>
            </a:fld>
            <a:endParaRPr lang="sv-SE"/>
          </a:p>
        </p:txBody>
      </p:sp>
    </p:spTree>
    <p:extLst>
      <p:ext uri="{BB962C8B-B14F-4D97-AF65-F5344CB8AC3E}">
        <p14:creationId xmlns:p14="http://schemas.microsoft.com/office/powerpoint/2010/main" val="3009188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Nu följer presentation av slutsatserna i rapporten om perspektivet ”Patienten, invånaren och behoven” </a:t>
            </a:r>
          </a:p>
        </p:txBody>
      </p:sp>
      <p:sp>
        <p:nvSpPr>
          <p:cNvPr id="4" name="Slide Number Placeholder 3"/>
          <p:cNvSpPr>
            <a:spLocks noGrp="1"/>
          </p:cNvSpPr>
          <p:nvPr>
            <p:ph type="sldNum" sz="quarter" idx="5"/>
          </p:nvPr>
        </p:nvSpPr>
        <p:spPr/>
        <p:txBody>
          <a:bodyPr/>
          <a:lstStyle/>
          <a:p>
            <a:fld id="{39F56C83-3508-4DF3-A02B-BBBCC8BE3867}" type="slidenum">
              <a:rPr lang="sv-SE" smtClean="0"/>
              <a:pPr/>
              <a:t>7</a:t>
            </a:fld>
            <a:endParaRPr lang="sv-SE"/>
          </a:p>
        </p:txBody>
      </p:sp>
    </p:spTree>
    <p:extLst>
      <p:ext uri="{BB962C8B-B14F-4D97-AF65-F5344CB8AC3E}">
        <p14:creationId xmlns:p14="http://schemas.microsoft.com/office/powerpoint/2010/main" val="32361308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sv-SE" dirty="0"/>
              <a:t>Denna animerade film ger en kort sammanfattning av rapporten ”Patienten, invånaren och behoven”</a:t>
            </a:r>
          </a:p>
          <a:p>
            <a:pPr marL="0" indent="0">
              <a:buFontTx/>
              <a:buNone/>
            </a:pPr>
            <a:endParaRPr lang="sv-SE" dirty="0"/>
          </a:p>
          <a:p>
            <a:pPr marL="0" indent="0">
              <a:buFontTx/>
              <a:buNone/>
            </a:pPr>
            <a:r>
              <a:rPr lang="sv-SE" dirty="0"/>
              <a:t>Genom att klicka på illustrationen kommer man till filmen – observera att man behöver vara uppkopplad mot internet då filmen ligger på en internetbaserad plattform</a:t>
            </a:r>
          </a:p>
          <a:p>
            <a:pPr marL="0" indent="0">
              <a:buFontTx/>
              <a:buNone/>
            </a:pPr>
            <a:endParaRPr lang="sv-SE" dirty="0"/>
          </a:p>
          <a:p>
            <a:pPr marL="0" indent="0">
              <a:buFontTx/>
              <a:buNone/>
            </a:pPr>
            <a:endParaRPr lang="sv-SE" dirty="0"/>
          </a:p>
        </p:txBody>
      </p:sp>
      <p:sp>
        <p:nvSpPr>
          <p:cNvPr id="4" name="Slide Number Placeholder 3"/>
          <p:cNvSpPr>
            <a:spLocks noGrp="1"/>
          </p:cNvSpPr>
          <p:nvPr>
            <p:ph type="sldNum" sz="quarter" idx="5"/>
          </p:nvPr>
        </p:nvSpPr>
        <p:spPr/>
        <p:txBody>
          <a:bodyPr/>
          <a:lstStyle/>
          <a:p>
            <a:fld id="{39F56C83-3508-4DF3-A02B-BBBCC8BE3867}" type="slidenum">
              <a:rPr lang="sv-SE" smtClean="0"/>
              <a:pPr/>
              <a:t>8</a:t>
            </a:fld>
            <a:endParaRPr lang="sv-SE"/>
          </a:p>
        </p:txBody>
      </p:sp>
    </p:spTree>
    <p:extLst>
      <p:ext uri="{BB962C8B-B14F-4D97-AF65-F5344CB8AC3E}">
        <p14:creationId xmlns:p14="http://schemas.microsoft.com/office/powerpoint/2010/main" val="33215891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base" latinLnBrk="0" hangingPunct="1">
              <a:lnSpc>
                <a:spcPct val="100000"/>
              </a:lnSpc>
              <a:spcBef>
                <a:spcPct val="30000"/>
              </a:spcBef>
              <a:spcAft>
                <a:spcPct val="0"/>
              </a:spcAft>
              <a:buClrTx/>
              <a:buSzTx/>
              <a:buFontTx/>
              <a:buAutoNum type="arabicPeriod"/>
              <a:tabLst/>
              <a:defRPr/>
            </a:pPr>
            <a:r>
              <a:rPr lang="sv-SE" sz="1200" kern="0" dirty="0"/>
              <a:t>Befolkningen i länet växer och lever allt längre med bättre hälsa</a:t>
            </a:r>
            <a:r>
              <a:rPr lang="sv-SE" dirty="0"/>
              <a:t>. Objektiva mått visar att invånarnas hälsa förbättras. Samtidigt ökar deras konsumtion av hälso- och sjukvård, både totalt sett och per capita. Vårdkonsumtionen i Stockholms län är den högsta i landet jämfört med andra regioner. </a:t>
            </a:r>
          </a:p>
          <a:p>
            <a:pPr marL="228600" indent="-228600">
              <a:buAutoNum type="arabicPeriod"/>
            </a:pPr>
            <a:endParaRPr lang="sv-SE" dirty="0"/>
          </a:p>
          <a:p>
            <a:pPr marL="228600" marR="0" lvl="0" indent="-228600" algn="l" defTabSz="914400" rtl="0" eaLnBrk="1" fontAlgn="base" latinLnBrk="0" hangingPunct="1">
              <a:lnSpc>
                <a:spcPct val="100000"/>
              </a:lnSpc>
              <a:spcBef>
                <a:spcPct val="30000"/>
              </a:spcBef>
              <a:spcAft>
                <a:spcPct val="0"/>
              </a:spcAft>
              <a:buClrTx/>
              <a:buSzTx/>
              <a:buFontTx/>
              <a:buAutoNum type="arabicPeriod"/>
              <a:tabLst/>
              <a:defRPr/>
            </a:pPr>
            <a:r>
              <a:rPr lang="sv-SE" sz="1200" kern="0" dirty="0"/>
              <a:t>Synen på hälsa, ohälsa och vård kommer förändras. </a:t>
            </a:r>
            <a:r>
              <a:rPr lang="sv-SE" dirty="0"/>
              <a:t>Attityder och värderingar förändras och synen på hälsa, ohälsa och vård med dem. Samtidigt drivs en del av förändringen av ett ökat utbud av nya tjänster och behandlingsmetoder som inte fanns tidigare. Därtill skapar den växande upplevelsen av mindre god psykisk hälsa nya behov av hälso- och sjukvård. Några sjukdomar blir också vanligare, tydligast är diabetes och fetma. </a:t>
            </a:r>
          </a:p>
          <a:p>
            <a:pPr marL="228600" indent="-228600">
              <a:buAutoNum type="arabicPeriod"/>
            </a:pPr>
            <a:endParaRPr lang="sv-SE" dirty="0"/>
          </a:p>
          <a:p>
            <a:pPr marL="228600" indent="-228600">
              <a:buAutoNum type="arabicPeriod"/>
            </a:pPr>
            <a:r>
              <a:rPr lang="sv-SE" dirty="0"/>
              <a:t>Efterfrågan på hälso- och vårdtjänster kommer öka de närmaste 10-20 åren trots att folkhälsan förbättras. Vårdbehoven flyttas upp i åldrarna. Hjärt-kärlsjukdomar kommer minska medan cancer, fetma, diabetes och troligen psykisk ohälsa kommer öka.  Ohälsan är också ojämlikt fördelat vilket kommer kräva särskilda insatser som riktas till utsatta grupper med hög risk för ohälsosamma levnadsvanor och ohälsa. </a:t>
            </a:r>
          </a:p>
          <a:p>
            <a:pPr marL="228600" indent="-228600">
              <a:buAutoNum type="arabicPeriod"/>
            </a:pPr>
            <a:endParaRPr lang="sv-SE" dirty="0"/>
          </a:p>
          <a:p>
            <a:pPr marL="228600" marR="0" lvl="0" indent="-228600" algn="l" defTabSz="914400" rtl="0" eaLnBrk="1" fontAlgn="base" latinLnBrk="0" hangingPunct="1">
              <a:lnSpc>
                <a:spcPct val="100000"/>
              </a:lnSpc>
              <a:spcBef>
                <a:spcPct val="30000"/>
              </a:spcBef>
              <a:spcAft>
                <a:spcPct val="0"/>
              </a:spcAft>
              <a:buClrTx/>
              <a:buSzTx/>
              <a:buFontTx/>
              <a:buAutoNum type="arabicPeriod"/>
              <a:tabLst/>
              <a:defRPr/>
            </a:pPr>
            <a:r>
              <a:rPr lang="sv-SE" sz="1200" kern="0" dirty="0"/>
              <a:t>Satsningen på prevention bör öka för att möta vårdbehoven. </a:t>
            </a:r>
            <a:r>
              <a:rPr lang="sv-SE" dirty="0"/>
              <a:t>För att minska ohälsan och möta vårdbehoven bör satsningen på prevention öka, särskilt till utsatta grupper. Utbudet av vårdtjänster bör också utvecklas så att varje behov tas om hand på ett optimalt sätt på rätt nivå.</a:t>
            </a:r>
          </a:p>
        </p:txBody>
      </p:sp>
      <p:sp>
        <p:nvSpPr>
          <p:cNvPr id="4" name="Slide Number Placeholder 3"/>
          <p:cNvSpPr>
            <a:spLocks noGrp="1"/>
          </p:cNvSpPr>
          <p:nvPr>
            <p:ph type="sldNum" sz="quarter" idx="5"/>
          </p:nvPr>
        </p:nvSpPr>
        <p:spPr/>
        <p:txBody>
          <a:bodyPr/>
          <a:lstStyle/>
          <a:p>
            <a:fld id="{39F56C83-3508-4DF3-A02B-BBBCC8BE3867}" type="slidenum">
              <a:rPr lang="sv-SE" smtClean="0"/>
              <a:pPr/>
              <a:t>9</a:t>
            </a:fld>
            <a:endParaRPr lang="sv-SE"/>
          </a:p>
        </p:txBody>
      </p:sp>
    </p:spTree>
    <p:extLst>
      <p:ext uri="{BB962C8B-B14F-4D97-AF65-F5344CB8AC3E}">
        <p14:creationId xmlns:p14="http://schemas.microsoft.com/office/powerpoint/2010/main" val="29662234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Vit">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91AAEDD4-F26E-4CF3-B054-5A094C52B91E}"/>
              </a:ext>
            </a:extLst>
          </p:cNvPr>
          <p:cNvSpPr/>
          <p:nvPr userDrawn="1"/>
        </p:nvSpPr>
        <p:spPr bwMode="auto">
          <a:xfrm>
            <a:off x="0" y="0"/>
            <a:ext cx="12192000" cy="949234"/>
          </a:xfrm>
          <a:prstGeom prst="rect">
            <a:avLst/>
          </a:prstGeom>
          <a:solidFill>
            <a:srgbClr val="E9E3D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a:ln>
                <a:noFill/>
              </a:ln>
              <a:solidFill>
                <a:schemeClr val="tx1"/>
              </a:solidFill>
              <a:effectLst/>
              <a:latin typeface="Verdana" pitchFamily="34" charset="0"/>
              <a:ea typeface="Geneva" pitchFamily="1" charset="-128"/>
            </a:endParaRPr>
          </a:p>
        </p:txBody>
      </p:sp>
      <p:sp>
        <p:nvSpPr>
          <p:cNvPr id="13315" name="Rectangle 3"/>
          <p:cNvSpPr>
            <a:spLocks noGrp="1" noChangeArrowheads="1"/>
          </p:cNvSpPr>
          <p:nvPr>
            <p:ph type="ctrTitle"/>
          </p:nvPr>
        </p:nvSpPr>
        <p:spPr>
          <a:xfrm>
            <a:off x="914400" y="2130426"/>
            <a:ext cx="10363200" cy="1470025"/>
          </a:xfrm>
        </p:spPr>
        <p:txBody>
          <a:bodyPr/>
          <a:lstStyle>
            <a:lvl1pPr algn="ctr">
              <a:defRPr/>
            </a:lvl1pPr>
          </a:lstStyle>
          <a:p>
            <a:pPr lvl="0"/>
            <a:r>
              <a:rPr lang="en-GB" noProof="0"/>
              <a:t>Click to edit Master title style</a:t>
            </a:r>
            <a:endParaRPr lang="sv-SE" noProof="0" dirty="0"/>
          </a:p>
        </p:txBody>
      </p:sp>
      <p:sp>
        <p:nvSpPr>
          <p:cNvPr id="13316" name="Rectangle 4"/>
          <p:cNvSpPr>
            <a:spLocks noGrp="1" noChangeArrowheads="1"/>
          </p:cNvSpPr>
          <p:nvPr>
            <p:ph type="subTitle" idx="1"/>
          </p:nvPr>
        </p:nvSpPr>
        <p:spPr>
          <a:xfrm>
            <a:off x="1828800" y="3886200"/>
            <a:ext cx="8534400" cy="1752600"/>
          </a:xfrm>
        </p:spPr>
        <p:txBody>
          <a:bodyPr/>
          <a:lstStyle>
            <a:lvl1pPr marL="0" indent="0" algn="ctr">
              <a:buFont typeface="Wingdings" pitchFamily="2" charset="2"/>
              <a:buNone/>
              <a:defRPr/>
            </a:lvl1pPr>
          </a:lstStyle>
          <a:p>
            <a:pPr lvl="0"/>
            <a:r>
              <a:rPr lang="en-GB" noProof="0"/>
              <a:t>Click to edit Master subtitle style</a:t>
            </a:r>
            <a:endParaRPr lang="sv-SE" noProof="0" dirty="0"/>
          </a:p>
        </p:txBody>
      </p:sp>
      <p:sp>
        <p:nvSpPr>
          <p:cNvPr id="13321" name="Rectangle 9"/>
          <p:cNvSpPr>
            <a:spLocks noGrp="1" noChangeArrowheads="1"/>
          </p:cNvSpPr>
          <p:nvPr>
            <p:ph type="dt" sz="half" idx="2"/>
          </p:nvPr>
        </p:nvSpPr>
        <p:spPr/>
        <p:txBody>
          <a:bodyPr/>
          <a:lstStyle>
            <a:lvl1pPr>
              <a:defRPr/>
            </a:lvl1pPr>
          </a:lstStyle>
          <a:p>
            <a:r>
              <a:rPr lang="sv-SE"/>
              <a:t>2019-11-11</a:t>
            </a:r>
          </a:p>
        </p:txBody>
      </p:sp>
      <p:sp>
        <p:nvSpPr>
          <p:cNvPr id="13322" name="Rectangle 10"/>
          <p:cNvSpPr>
            <a:spLocks noGrp="1" noChangeArrowheads="1"/>
          </p:cNvSpPr>
          <p:nvPr>
            <p:ph type="ftr" sz="quarter" idx="3"/>
          </p:nvPr>
        </p:nvSpPr>
        <p:spPr/>
        <p:txBody>
          <a:bodyPr/>
          <a:lstStyle>
            <a:lvl1pPr>
              <a:defRPr/>
            </a:lvl1pPr>
          </a:lstStyle>
          <a:p>
            <a:r>
              <a:rPr lang="sv-SE"/>
              <a:t>Hälso- och sjukvårdsförvaltningen</a:t>
            </a:r>
          </a:p>
        </p:txBody>
      </p:sp>
      <p:sp>
        <p:nvSpPr>
          <p:cNvPr id="13323" name="Rectangle 11"/>
          <p:cNvSpPr>
            <a:spLocks noGrp="1" noChangeArrowheads="1"/>
          </p:cNvSpPr>
          <p:nvPr>
            <p:ph type="sldNum" sz="quarter" idx="4"/>
          </p:nvPr>
        </p:nvSpPr>
        <p:spPr/>
        <p:txBody>
          <a:bodyPr/>
          <a:lstStyle>
            <a:lvl1pPr>
              <a:defRPr/>
            </a:lvl1pPr>
          </a:lstStyle>
          <a:p>
            <a:fld id="{C1A088CD-CCDE-49E5-84E6-67161CD99BDA}" type="slidenum">
              <a:rPr lang="sv-SE"/>
              <a:pPr/>
              <a:t>‹#›</a:t>
            </a:fld>
            <a:endParaRPr lang="sv-SE"/>
          </a:p>
        </p:txBody>
      </p:sp>
      <p:pic>
        <p:nvPicPr>
          <p:cNvPr id="10" name="Bild 9">
            <a:extLst>
              <a:ext uri="{FF2B5EF4-FFF2-40B4-BE49-F238E27FC236}">
                <a16:creationId xmlns:a16="http://schemas.microsoft.com/office/drawing/2014/main" id="{3E4ABABA-B778-46F8-93DF-7E9E6BAF7C4E}"/>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32643" y="287739"/>
            <a:ext cx="1997319" cy="357545"/>
          </a:xfrm>
          <a:prstGeom prst="rect">
            <a:avLst/>
          </a:prstGeom>
        </p:spPr>
      </p:pic>
      <p:grpSp>
        <p:nvGrpSpPr>
          <p:cNvPr id="14" name="Grupp 13">
            <a:extLst>
              <a:ext uri="{FF2B5EF4-FFF2-40B4-BE49-F238E27FC236}">
                <a16:creationId xmlns:a16="http://schemas.microsoft.com/office/drawing/2014/main" id="{20A207A8-0708-468F-BF80-AD994789F8F2}"/>
              </a:ext>
            </a:extLst>
          </p:cNvPr>
          <p:cNvGrpSpPr/>
          <p:nvPr userDrawn="1"/>
        </p:nvGrpSpPr>
        <p:grpSpPr>
          <a:xfrm>
            <a:off x="12047537" y="3175"/>
            <a:ext cx="144463" cy="788988"/>
            <a:chOff x="12047537" y="3175"/>
            <a:chExt cx="144463" cy="788988"/>
          </a:xfrm>
        </p:grpSpPr>
        <p:sp>
          <p:nvSpPr>
            <p:cNvPr id="15" name="Rectangle 30">
              <a:extLst>
                <a:ext uri="{FF2B5EF4-FFF2-40B4-BE49-F238E27FC236}">
                  <a16:creationId xmlns:a16="http://schemas.microsoft.com/office/drawing/2014/main" id="{111A3A82-8E07-4095-B962-5BDEF6B5F7F4}"/>
                </a:ext>
              </a:extLst>
            </p:cNvPr>
            <p:cNvSpPr>
              <a:spLocks noChangeAspect="1" noChangeArrowheads="1"/>
            </p:cNvSpPr>
            <p:nvPr userDrawn="1"/>
          </p:nvSpPr>
          <p:spPr bwMode="auto">
            <a:xfrm>
              <a:off x="12047537" y="3175"/>
              <a:ext cx="144463" cy="144463"/>
            </a:xfrm>
            <a:prstGeom prst="rect">
              <a:avLst/>
            </a:prstGeom>
            <a:solidFill>
              <a:schemeClr val="accent2"/>
            </a:solidFill>
            <a:ln>
              <a:noFill/>
            </a:ln>
            <a:effectLst/>
          </p:spPr>
          <p:txBody>
            <a:bodyPr anchor="ctr">
              <a:spAutoFit/>
            </a:bodyPr>
            <a:lstStyle/>
            <a:p>
              <a:endParaRPr lang="sv-SE"/>
            </a:p>
          </p:txBody>
        </p:sp>
        <p:sp>
          <p:nvSpPr>
            <p:cNvPr id="16" name="Rectangle 31">
              <a:extLst>
                <a:ext uri="{FF2B5EF4-FFF2-40B4-BE49-F238E27FC236}">
                  <a16:creationId xmlns:a16="http://schemas.microsoft.com/office/drawing/2014/main" id="{94455EC7-1624-43B4-AF71-2F2E75FD83EC}"/>
                </a:ext>
              </a:extLst>
            </p:cNvPr>
            <p:cNvSpPr>
              <a:spLocks noChangeAspect="1" noChangeArrowheads="1"/>
            </p:cNvSpPr>
            <p:nvPr userDrawn="1"/>
          </p:nvSpPr>
          <p:spPr bwMode="auto">
            <a:xfrm>
              <a:off x="12047537" y="222250"/>
              <a:ext cx="144463" cy="144463"/>
            </a:xfrm>
            <a:prstGeom prst="rect">
              <a:avLst/>
            </a:prstGeom>
            <a:solidFill>
              <a:schemeClr val="accent2"/>
            </a:solidFill>
            <a:ln>
              <a:noFill/>
            </a:ln>
            <a:effectLst/>
          </p:spPr>
          <p:txBody>
            <a:bodyPr anchor="ctr">
              <a:spAutoFit/>
            </a:bodyPr>
            <a:lstStyle/>
            <a:p>
              <a:endParaRPr lang="sv-SE"/>
            </a:p>
          </p:txBody>
        </p:sp>
        <p:sp>
          <p:nvSpPr>
            <p:cNvPr id="17" name="Rectangle 32">
              <a:extLst>
                <a:ext uri="{FF2B5EF4-FFF2-40B4-BE49-F238E27FC236}">
                  <a16:creationId xmlns:a16="http://schemas.microsoft.com/office/drawing/2014/main" id="{B3368510-A07F-40B2-88D9-EEDA1946AC00}"/>
                </a:ext>
              </a:extLst>
            </p:cNvPr>
            <p:cNvSpPr>
              <a:spLocks noChangeAspect="1" noChangeArrowheads="1"/>
            </p:cNvSpPr>
            <p:nvPr userDrawn="1"/>
          </p:nvSpPr>
          <p:spPr bwMode="auto">
            <a:xfrm>
              <a:off x="12047537" y="434975"/>
              <a:ext cx="144463" cy="144463"/>
            </a:xfrm>
            <a:prstGeom prst="rect">
              <a:avLst/>
            </a:prstGeom>
            <a:solidFill>
              <a:schemeClr val="accent1"/>
            </a:solidFill>
            <a:ln>
              <a:noFill/>
            </a:ln>
            <a:effectLst/>
          </p:spPr>
          <p:txBody>
            <a:bodyPr anchor="ctr">
              <a:spAutoFit/>
            </a:bodyPr>
            <a:lstStyle/>
            <a:p>
              <a:endParaRPr lang="sv-SE"/>
            </a:p>
          </p:txBody>
        </p:sp>
        <p:sp>
          <p:nvSpPr>
            <p:cNvPr id="18" name="Rectangle 33">
              <a:extLst>
                <a:ext uri="{FF2B5EF4-FFF2-40B4-BE49-F238E27FC236}">
                  <a16:creationId xmlns:a16="http://schemas.microsoft.com/office/drawing/2014/main" id="{FCF97724-B74E-4897-A525-4DA03173708F}"/>
                </a:ext>
              </a:extLst>
            </p:cNvPr>
            <p:cNvSpPr>
              <a:spLocks noChangeAspect="1" noChangeArrowheads="1"/>
            </p:cNvSpPr>
            <p:nvPr userDrawn="1"/>
          </p:nvSpPr>
          <p:spPr bwMode="auto">
            <a:xfrm>
              <a:off x="12047537" y="647700"/>
              <a:ext cx="144463" cy="144463"/>
            </a:xfrm>
            <a:prstGeom prst="rect">
              <a:avLst/>
            </a:prstGeom>
            <a:solidFill>
              <a:schemeClr val="accent2"/>
            </a:solidFill>
            <a:ln>
              <a:noFill/>
            </a:ln>
            <a:effectLst/>
          </p:spPr>
          <p:txBody>
            <a:bodyPr anchor="ctr">
              <a:spAutoFit/>
            </a:bodyPr>
            <a:lstStyle/>
            <a:p>
              <a:endParaRPr lang="sv-SE"/>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unktlista">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GB"/>
              <a:t>Click to edit Master title style</a:t>
            </a:r>
            <a:endParaRPr lang="sv-SE" dirty="0"/>
          </a:p>
        </p:txBody>
      </p:sp>
      <p:sp>
        <p:nvSpPr>
          <p:cNvPr id="3" name="Platshållare för innehåll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dirty="0"/>
          </a:p>
        </p:txBody>
      </p:sp>
      <p:sp>
        <p:nvSpPr>
          <p:cNvPr id="4" name="Platshållare för datum 3"/>
          <p:cNvSpPr>
            <a:spLocks noGrp="1"/>
          </p:cNvSpPr>
          <p:nvPr>
            <p:ph type="dt" sz="half" idx="10"/>
          </p:nvPr>
        </p:nvSpPr>
        <p:spPr/>
        <p:txBody>
          <a:bodyPr/>
          <a:lstStyle>
            <a:lvl1pPr>
              <a:defRPr/>
            </a:lvl1pPr>
          </a:lstStyle>
          <a:p>
            <a:r>
              <a:rPr lang="sv-SE"/>
              <a:t>2019-11-11</a:t>
            </a:r>
          </a:p>
        </p:txBody>
      </p:sp>
      <p:sp>
        <p:nvSpPr>
          <p:cNvPr id="5" name="Platshållare för sidfot 4"/>
          <p:cNvSpPr>
            <a:spLocks noGrp="1"/>
          </p:cNvSpPr>
          <p:nvPr>
            <p:ph type="ftr" sz="quarter" idx="11"/>
          </p:nvPr>
        </p:nvSpPr>
        <p:spPr/>
        <p:txBody>
          <a:bodyPr/>
          <a:lstStyle>
            <a:lvl1pPr>
              <a:defRPr/>
            </a:lvl1pPr>
          </a:lstStyle>
          <a:p>
            <a:r>
              <a:rPr lang="sv-SE"/>
              <a:t>Hälso- och sjukvårdsförvaltningen</a:t>
            </a:r>
          </a:p>
        </p:txBody>
      </p:sp>
      <p:sp>
        <p:nvSpPr>
          <p:cNvPr id="6" name="Platshållare för bildnummer 5"/>
          <p:cNvSpPr>
            <a:spLocks noGrp="1"/>
          </p:cNvSpPr>
          <p:nvPr>
            <p:ph type="sldNum" sz="quarter" idx="12"/>
          </p:nvPr>
        </p:nvSpPr>
        <p:spPr/>
        <p:txBody>
          <a:bodyPr/>
          <a:lstStyle>
            <a:lvl1pPr>
              <a:defRPr/>
            </a:lvl1pPr>
          </a:lstStyle>
          <a:p>
            <a:fld id="{DDBEBB44-B4B5-45AD-87A9-3B8A569A17F0}" type="slidenum">
              <a:rPr lang="sv-SE"/>
              <a:pPr/>
              <a:t>‹#›</a:t>
            </a:fld>
            <a:endParaRPr lang="sv-SE"/>
          </a:p>
        </p:txBody>
      </p:sp>
    </p:spTree>
    <p:extLst>
      <p:ext uri="{BB962C8B-B14F-4D97-AF65-F5344CB8AC3E}">
        <p14:creationId xmlns:p14="http://schemas.microsoft.com/office/powerpoint/2010/main" val="4124757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Rubrik och innehåll bröd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GB"/>
              <a:t>Click to edit Master title style</a:t>
            </a:r>
            <a:endParaRPr lang="sv-SE" dirty="0"/>
          </a:p>
        </p:txBody>
      </p:sp>
      <p:sp>
        <p:nvSpPr>
          <p:cNvPr id="3" name="Platshållare för innehåll 2"/>
          <p:cNvSpPr>
            <a:spLocks noGrp="1"/>
          </p:cNvSpPr>
          <p:nvPr>
            <p:ph idx="1" hasCustomPrompt="1"/>
          </p:nvPr>
        </p:nvSpPr>
        <p:spPr/>
        <p:txBody>
          <a:bodyPr/>
          <a:lstStyle>
            <a:lvl1pPr marL="0" indent="0">
              <a:buNone/>
              <a:defRPr/>
            </a:lvl1pPr>
          </a:lstStyle>
          <a:p>
            <a:pPr lvl="0"/>
            <a:r>
              <a:rPr lang="sv-SE" dirty="0"/>
              <a:t>Klicka här för att ändra format på bakgrundstexten</a:t>
            </a:r>
          </a:p>
        </p:txBody>
      </p:sp>
      <p:sp>
        <p:nvSpPr>
          <p:cNvPr id="4" name="Platshållare för datum 3"/>
          <p:cNvSpPr>
            <a:spLocks noGrp="1"/>
          </p:cNvSpPr>
          <p:nvPr>
            <p:ph type="dt" sz="half" idx="10"/>
          </p:nvPr>
        </p:nvSpPr>
        <p:spPr/>
        <p:txBody>
          <a:bodyPr/>
          <a:lstStyle>
            <a:lvl1pPr>
              <a:defRPr/>
            </a:lvl1pPr>
          </a:lstStyle>
          <a:p>
            <a:r>
              <a:rPr lang="sv-SE"/>
              <a:t>2019-11-11</a:t>
            </a:r>
          </a:p>
        </p:txBody>
      </p:sp>
      <p:sp>
        <p:nvSpPr>
          <p:cNvPr id="5" name="Platshållare för sidfot 4"/>
          <p:cNvSpPr>
            <a:spLocks noGrp="1"/>
          </p:cNvSpPr>
          <p:nvPr>
            <p:ph type="ftr" sz="quarter" idx="11"/>
          </p:nvPr>
        </p:nvSpPr>
        <p:spPr/>
        <p:txBody>
          <a:bodyPr/>
          <a:lstStyle>
            <a:lvl1pPr>
              <a:defRPr/>
            </a:lvl1pPr>
          </a:lstStyle>
          <a:p>
            <a:r>
              <a:rPr lang="sv-SE"/>
              <a:t>Hälso- och sjukvårdsförvaltningen</a:t>
            </a:r>
          </a:p>
        </p:txBody>
      </p:sp>
      <p:sp>
        <p:nvSpPr>
          <p:cNvPr id="6" name="Platshållare för bildnummer 5"/>
          <p:cNvSpPr>
            <a:spLocks noGrp="1"/>
          </p:cNvSpPr>
          <p:nvPr>
            <p:ph type="sldNum" sz="quarter" idx="12"/>
          </p:nvPr>
        </p:nvSpPr>
        <p:spPr/>
        <p:txBody>
          <a:bodyPr/>
          <a:lstStyle>
            <a:lvl1pPr>
              <a:defRPr/>
            </a:lvl1pPr>
          </a:lstStyle>
          <a:p>
            <a:fld id="{DDBEBB44-B4B5-45AD-87A9-3B8A569A17F0}" type="slidenum">
              <a:rPr lang="sv-SE"/>
              <a:pPr/>
              <a:t>‹#›</a:t>
            </a:fld>
            <a:endParaRPr lang="sv-SE"/>
          </a:p>
        </p:txBody>
      </p:sp>
    </p:spTree>
    <p:extLst>
      <p:ext uri="{BB962C8B-B14F-4D97-AF65-F5344CB8AC3E}">
        <p14:creationId xmlns:p14="http://schemas.microsoft.com/office/powerpoint/2010/main" val="2532274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Rubrik och 2 innehållsdelar punktlista">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GB"/>
              <a:t>Click to edit Master title style</a:t>
            </a:r>
            <a:endParaRPr lang="sv-SE" dirty="0"/>
          </a:p>
        </p:txBody>
      </p:sp>
      <p:sp>
        <p:nvSpPr>
          <p:cNvPr id="3" name="Platshållare för innehåll 2"/>
          <p:cNvSpPr>
            <a:spLocks noGrp="1"/>
          </p:cNvSpPr>
          <p:nvPr>
            <p:ph idx="1"/>
          </p:nvPr>
        </p:nvSpPr>
        <p:spPr>
          <a:xfrm>
            <a:off x="958851" y="2159000"/>
            <a:ext cx="4957317" cy="3937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dirty="0"/>
          </a:p>
        </p:txBody>
      </p:sp>
      <p:sp>
        <p:nvSpPr>
          <p:cNvPr id="4" name="Platshållare för datum 3"/>
          <p:cNvSpPr>
            <a:spLocks noGrp="1"/>
          </p:cNvSpPr>
          <p:nvPr>
            <p:ph type="dt" sz="half" idx="10"/>
          </p:nvPr>
        </p:nvSpPr>
        <p:spPr/>
        <p:txBody>
          <a:bodyPr/>
          <a:lstStyle>
            <a:lvl1pPr>
              <a:defRPr/>
            </a:lvl1pPr>
          </a:lstStyle>
          <a:p>
            <a:r>
              <a:rPr lang="sv-SE"/>
              <a:t>2019-11-11</a:t>
            </a:r>
          </a:p>
        </p:txBody>
      </p:sp>
      <p:sp>
        <p:nvSpPr>
          <p:cNvPr id="5" name="Platshållare för sidfot 4"/>
          <p:cNvSpPr>
            <a:spLocks noGrp="1"/>
          </p:cNvSpPr>
          <p:nvPr>
            <p:ph type="ftr" sz="quarter" idx="11"/>
          </p:nvPr>
        </p:nvSpPr>
        <p:spPr/>
        <p:txBody>
          <a:bodyPr/>
          <a:lstStyle>
            <a:lvl1pPr>
              <a:defRPr/>
            </a:lvl1pPr>
          </a:lstStyle>
          <a:p>
            <a:r>
              <a:rPr lang="sv-SE"/>
              <a:t>Hälso- och sjukvårdsförvaltningen</a:t>
            </a:r>
          </a:p>
        </p:txBody>
      </p:sp>
      <p:sp>
        <p:nvSpPr>
          <p:cNvPr id="6" name="Platshållare för bildnummer 5"/>
          <p:cNvSpPr>
            <a:spLocks noGrp="1"/>
          </p:cNvSpPr>
          <p:nvPr>
            <p:ph type="sldNum" sz="quarter" idx="12"/>
          </p:nvPr>
        </p:nvSpPr>
        <p:spPr/>
        <p:txBody>
          <a:bodyPr/>
          <a:lstStyle>
            <a:lvl1pPr>
              <a:defRPr/>
            </a:lvl1pPr>
          </a:lstStyle>
          <a:p>
            <a:fld id="{DDBEBB44-B4B5-45AD-87A9-3B8A569A17F0}" type="slidenum">
              <a:rPr lang="sv-SE"/>
              <a:pPr/>
              <a:t>‹#›</a:t>
            </a:fld>
            <a:endParaRPr lang="sv-SE"/>
          </a:p>
        </p:txBody>
      </p:sp>
      <p:sp>
        <p:nvSpPr>
          <p:cNvPr id="7" name="Platshållare för innehåll 2">
            <a:extLst>
              <a:ext uri="{FF2B5EF4-FFF2-40B4-BE49-F238E27FC236}">
                <a16:creationId xmlns:a16="http://schemas.microsoft.com/office/drawing/2014/main" id="{EFC4FDA7-B96F-420F-97B3-6843B108A8E4}"/>
              </a:ext>
            </a:extLst>
          </p:cNvPr>
          <p:cNvSpPr>
            <a:spLocks noGrp="1"/>
          </p:cNvSpPr>
          <p:nvPr>
            <p:ph idx="13"/>
          </p:nvPr>
        </p:nvSpPr>
        <p:spPr>
          <a:xfrm>
            <a:off x="6280659" y="2159000"/>
            <a:ext cx="4957317" cy="3937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dirty="0"/>
          </a:p>
        </p:txBody>
      </p:sp>
    </p:spTree>
    <p:extLst>
      <p:ext uri="{BB962C8B-B14F-4D97-AF65-F5344CB8AC3E}">
        <p14:creationId xmlns:p14="http://schemas.microsoft.com/office/powerpoint/2010/main" val="366562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GB"/>
              <a:t>Click to edit Master title style</a:t>
            </a:r>
            <a:endParaRPr lang="sv-SE" dirty="0"/>
          </a:p>
        </p:txBody>
      </p:sp>
      <p:sp>
        <p:nvSpPr>
          <p:cNvPr id="3" name="Platshållare för datum 2"/>
          <p:cNvSpPr>
            <a:spLocks noGrp="1"/>
          </p:cNvSpPr>
          <p:nvPr>
            <p:ph type="dt" sz="half" idx="10"/>
          </p:nvPr>
        </p:nvSpPr>
        <p:spPr/>
        <p:txBody>
          <a:bodyPr/>
          <a:lstStyle>
            <a:lvl1pPr>
              <a:defRPr/>
            </a:lvl1pPr>
          </a:lstStyle>
          <a:p>
            <a:r>
              <a:rPr lang="sv-SE"/>
              <a:t>2019-11-11</a:t>
            </a:r>
          </a:p>
        </p:txBody>
      </p:sp>
      <p:sp>
        <p:nvSpPr>
          <p:cNvPr id="4" name="Platshållare för sidfot 3"/>
          <p:cNvSpPr>
            <a:spLocks noGrp="1"/>
          </p:cNvSpPr>
          <p:nvPr>
            <p:ph type="ftr" sz="quarter" idx="11"/>
          </p:nvPr>
        </p:nvSpPr>
        <p:spPr/>
        <p:txBody>
          <a:bodyPr/>
          <a:lstStyle>
            <a:lvl1pPr>
              <a:defRPr/>
            </a:lvl1pPr>
          </a:lstStyle>
          <a:p>
            <a:r>
              <a:rPr lang="sv-SE"/>
              <a:t>Hälso- och sjukvårdsförvaltningen</a:t>
            </a:r>
          </a:p>
        </p:txBody>
      </p:sp>
      <p:sp>
        <p:nvSpPr>
          <p:cNvPr id="5" name="Platshållare för bildnummer 4"/>
          <p:cNvSpPr>
            <a:spLocks noGrp="1"/>
          </p:cNvSpPr>
          <p:nvPr>
            <p:ph type="sldNum" sz="quarter" idx="12"/>
          </p:nvPr>
        </p:nvSpPr>
        <p:spPr/>
        <p:txBody>
          <a:bodyPr/>
          <a:lstStyle>
            <a:lvl1pPr>
              <a:defRPr/>
            </a:lvl1pPr>
          </a:lstStyle>
          <a:p>
            <a:fld id="{76A35897-AA38-4E5A-9DD3-4A40406CD6F6}" type="slidenum">
              <a:rPr lang="sv-SE"/>
              <a:pPr/>
              <a:t>‹#›</a:t>
            </a:fld>
            <a:endParaRPr lang="sv-SE"/>
          </a:p>
        </p:txBody>
      </p:sp>
    </p:spTree>
    <p:extLst>
      <p:ext uri="{BB962C8B-B14F-4D97-AF65-F5344CB8AC3E}">
        <p14:creationId xmlns:p14="http://schemas.microsoft.com/office/powerpoint/2010/main" val="2289611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lvl1pPr>
              <a:defRPr/>
            </a:lvl1pPr>
          </a:lstStyle>
          <a:p>
            <a:r>
              <a:rPr lang="sv-SE"/>
              <a:t>2019-11-11</a:t>
            </a:r>
          </a:p>
        </p:txBody>
      </p:sp>
      <p:sp>
        <p:nvSpPr>
          <p:cNvPr id="3" name="Platshållare för sidfot 2"/>
          <p:cNvSpPr>
            <a:spLocks noGrp="1"/>
          </p:cNvSpPr>
          <p:nvPr>
            <p:ph type="ftr" sz="quarter" idx="11"/>
          </p:nvPr>
        </p:nvSpPr>
        <p:spPr/>
        <p:txBody>
          <a:bodyPr/>
          <a:lstStyle>
            <a:lvl1pPr>
              <a:defRPr/>
            </a:lvl1pPr>
          </a:lstStyle>
          <a:p>
            <a:r>
              <a:rPr lang="sv-SE"/>
              <a:t>Hälso- och sjukvårdsförvaltningen</a:t>
            </a:r>
          </a:p>
        </p:txBody>
      </p:sp>
      <p:sp>
        <p:nvSpPr>
          <p:cNvPr id="4" name="Platshållare för bildnummer 3"/>
          <p:cNvSpPr>
            <a:spLocks noGrp="1"/>
          </p:cNvSpPr>
          <p:nvPr>
            <p:ph type="sldNum" sz="quarter" idx="12"/>
          </p:nvPr>
        </p:nvSpPr>
        <p:spPr/>
        <p:txBody>
          <a:bodyPr/>
          <a:lstStyle>
            <a:lvl1pPr>
              <a:defRPr/>
            </a:lvl1pPr>
          </a:lstStyle>
          <a:p>
            <a:fld id="{288147F2-D839-401F-8B8C-3CAF295340B5}" type="slidenum">
              <a:rPr lang="sv-SE"/>
              <a:pPr/>
              <a:t>‹#›</a:t>
            </a:fld>
            <a:endParaRPr lang="sv-SE"/>
          </a:p>
        </p:txBody>
      </p:sp>
    </p:spTree>
    <p:extLst>
      <p:ext uri="{BB962C8B-B14F-4D97-AF65-F5344CB8AC3E}">
        <p14:creationId xmlns:p14="http://schemas.microsoft.com/office/powerpoint/2010/main" val="2809269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26377734-D027-417D-9B38-6A99ADA49896}"/>
              </a:ext>
            </a:extLst>
          </p:cNvPr>
          <p:cNvSpPr/>
          <p:nvPr userDrawn="1"/>
        </p:nvSpPr>
        <p:spPr bwMode="auto">
          <a:xfrm>
            <a:off x="0" y="0"/>
            <a:ext cx="12192000" cy="949234"/>
          </a:xfrm>
          <a:prstGeom prst="rect">
            <a:avLst/>
          </a:prstGeom>
          <a:solidFill>
            <a:srgbClr val="E9E3D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a:ln>
                <a:noFill/>
              </a:ln>
              <a:solidFill>
                <a:schemeClr val="tx1"/>
              </a:solidFill>
              <a:effectLst/>
              <a:latin typeface="Verdana" pitchFamily="34" charset="0"/>
              <a:ea typeface="Geneva" pitchFamily="1" charset="-128"/>
            </a:endParaRPr>
          </a:p>
        </p:txBody>
      </p:sp>
      <p:sp>
        <p:nvSpPr>
          <p:cNvPr id="1026" name="Rectangle 2"/>
          <p:cNvSpPr>
            <a:spLocks noGrp="1" noChangeArrowheads="1"/>
          </p:cNvSpPr>
          <p:nvPr>
            <p:ph type="title"/>
          </p:nvPr>
        </p:nvSpPr>
        <p:spPr bwMode="auto">
          <a:xfrm>
            <a:off x="958851" y="1456594"/>
            <a:ext cx="10267949" cy="836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sv-SE" dirty="0"/>
              <a:t>Klicka här för att ändra format</a:t>
            </a:r>
          </a:p>
        </p:txBody>
      </p:sp>
      <p:sp>
        <p:nvSpPr>
          <p:cNvPr id="1027" name="Rectangle 3"/>
          <p:cNvSpPr>
            <a:spLocks noGrp="1" noChangeArrowheads="1"/>
          </p:cNvSpPr>
          <p:nvPr>
            <p:ph type="body" idx="1"/>
          </p:nvPr>
        </p:nvSpPr>
        <p:spPr bwMode="auto">
          <a:xfrm>
            <a:off x="958851" y="2159000"/>
            <a:ext cx="10267949" cy="393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28" name="Rectangle 4"/>
          <p:cNvSpPr>
            <a:spLocks noGrp="1" noChangeArrowheads="1"/>
          </p:cNvSpPr>
          <p:nvPr>
            <p:ph type="dt" sz="half" idx="2"/>
          </p:nvPr>
        </p:nvSpPr>
        <p:spPr bwMode="auto">
          <a:xfrm>
            <a:off x="8534401" y="237635"/>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r">
              <a:spcBef>
                <a:spcPct val="0"/>
              </a:spcBef>
              <a:defRPr sz="900"/>
            </a:lvl1pPr>
          </a:lstStyle>
          <a:p>
            <a:r>
              <a:rPr lang="sv-SE"/>
              <a:t>2019-11-11</a:t>
            </a:r>
            <a:endParaRPr lang="sv-SE" dirty="0"/>
          </a:p>
        </p:txBody>
      </p:sp>
      <p:sp>
        <p:nvSpPr>
          <p:cNvPr id="1029" name="Rectangle 5"/>
          <p:cNvSpPr>
            <a:spLocks noGrp="1" noChangeArrowheads="1"/>
          </p:cNvSpPr>
          <p:nvPr>
            <p:ph type="ftr" sz="quarter" idx="3"/>
          </p:nvPr>
        </p:nvSpPr>
        <p:spPr bwMode="auto">
          <a:xfrm>
            <a:off x="8534401" y="655027"/>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r">
              <a:spcBef>
                <a:spcPct val="0"/>
              </a:spcBef>
              <a:defRPr sz="900"/>
            </a:lvl1pPr>
          </a:lstStyle>
          <a:p>
            <a:r>
              <a:rPr lang="sv-SE"/>
              <a:t>Hälso- och sjukvårdsförvaltningen</a:t>
            </a:r>
            <a:endParaRPr lang="sv-SE" dirty="0"/>
          </a:p>
        </p:txBody>
      </p:sp>
      <p:sp>
        <p:nvSpPr>
          <p:cNvPr id="1030" name="Rectangle 6"/>
          <p:cNvSpPr>
            <a:spLocks noGrp="1" noChangeArrowheads="1"/>
          </p:cNvSpPr>
          <p:nvPr>
            <p:ph type="sldNum" sz="quarter" idx="4"/>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r">
              <a:spcBef>
                <a:spcPct val="0"/>
              </a:spcBef>
              <a:defRPr sz="900"/>
            </a:lvl1pPr>
          </a:lstStyle>
          <a:p>
            <a:fld id="{65EAC295-B5BC-4B98-BE11-8B11DB9261CC}" type="slidenum">
              <a:rPr lang="sv-SE"/>
              <a:pPr/>
              <a:t>‹#›</a:t>
            </a:fld>
            <a:endParaRPr lang="sv-SE"/>
          </a:p>
        </p:txBody>
      </p:sp>
      <p:pic>
        <p:nvPicPr>
          <p:cNvPr id="4" name="Bild 3">
            <a:extLst>
              <a:ext uri="{FF2B5EF4-FFF2-40B4-BE49-F238E27FC236}">
                <a16:creationId xmlns:a16="http://schemas.microsoft.com/office/drawing/2014/main" id="{3F9ED0BF-B3A6-4BC7-B609-557DDADF82D1}"/>
              </a:ext>
            </a:extLst>
          </p:cNvPr>
          <p:cNvPicPr>
            <a:picLocks noChangeAspect="1"/>
          </p:cNvPicPr>
          <p:nvPr userDrawn="1"/>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32643" y="287739"/>
            <a:ext cx="1997319" cy="357545"/>
          </a:xfrm>
          <a:prstGeom prst="rect">
            <a:avLst/>
          </a:prstGeom>
        </p:spPr>
      </p:pic>
      <p:grpSp>
        <p:nvGrpSpPr>
          <p:cNvPr id="3" name="Grupp 2">
            <a:extLst>
              <a:ext uri="{FF2B5EF4-FFF2-40B4-BE49-F238E27FC236}">
                <a16:creationId xmlns:a16="http://schemas.microsoft.com/office/drawing/2014/main" id="{C70EBA9E-AE82-42A5-8CD1-200207F90F49}"/>
              </a:ext>
            </a:extLst>
          </p:cNvPr>
          <p:cNvGrpSpPr/>
          <p:nvPr userDrawn="1"/>
        </p:nvGrpSpPr>
        <p:grpSpPr>
          <a:xfrm>
            <a:off x="12047537" y="3175"/>
            <a:ext cx="144463" cy="788988"/>
            <a:chOff x="12047537" y="3175"/>
            <a:chExt cx="144463" cy="788988"/>
          </a:xfrm>
        </p:grpSpPr>
        <p:sp>
          <p:nvSpPr>
            <p:cNvPr id="11" name="Rectangle 30">
              <a:extLst>
                <a:ext uri="{FF2B5EF4-FFF2-40B4-BE49-F238E27FC236}">
                  <a16:creationId xmlns:a16="http://schemas.microsoft.com/office/drawing/2014/main" id="{B9ECAAA0-1422-45F4-9A1E-03CF5A1F5668}"/>
                </a:ext>
              </a:extLst>
            </p:cNvPr>
            <p:cNvSpPr>
              <a:spLocks noChangeAspect="1" noChangeArrowheads="1"/>
            </p:cNvSpPr>
            <p:nvPr userDrawn="1"/>
          </p:nvSpPr>
          <p:spPr bwMode="auto">
            <a:xfrm>
              <a:off x="12047537" y="3175"/>
              <a:ext cx="144463" cy="144463"/>
            </a:xfrm>
            <a:prstGeom prst="rect">
              <a:avLst/>
            </a:prstGeom>
            <a:solidFill>
              <a:schemeClr val="accent2"/>
            </a:solidFill>
            <a:ln>
              <a:noFill/>
            </a:ln>
            <a:effectLst/>
          </p:spPr>
          <p:txBody>
            <a:bodyPr anchor="ctr">
              <a:spAutoFit/>
            </a:bodyPr>
            <a:lstStyle/>
            <a:p>
              <a:endParaRPr lang="sv-SE"/>
            </a:p>
          </p:txBody>
        </p:sp>
        <p:sp>
          <p:nvSpPr>
            <p:cNvPr id="12" name="Rectangle 31">
              <a:extLst>
                <a:ext uri="{FF2B5EF4-FFF2-40B4-BE49-F238E27FC236}">
                  <a16:creationId xmlns:a16="http://schemas.microsoft.com/office/drawing/2014/main" id="{A31D8A10-BC81-4F7F-97EA-5197AEBEE131}"/>
                </a:ext>
              </a:extLst>
            </p:cNvPr>
            <p:cNvSpPr>
              <a:spLocks noChangeAspect="1" noChangeArrowheads="1"/>
            </p:cNvSpPr>
            <p:nvPr userDrawn="1"/>
          </p:nvSpPr>
          <p:spPr bwMode="auto">
            <a:xfrm>
              <a:off x="12047537" y="222250"/>
              <a:ext cx="144463" cy="144463"/>
            </a:xfrm>
            <a:prstGeom prst="rect">
              <a:avLst/>
            </a:prstGeom>
            <a:solidFill>
              <a:schemeClr val="accent2"/>
            </a:solidFill>
            <a:ln>
              <a:noFill/>
            </a:ln>
            <a:effectLst/>
          </p:spPr>
          <p:txBody>
            <a:bodyPr anchor="ctr">
              <a:spAutoFit/>
            </a:bodyPr>
            <a:lstStyle/>
            <a:p>
              <a:endParaRPr lang="sv-SE"/>
            </a:p>
          </p:txBody>
        </p:sp>
        <p:sp>
          <p:nvSpPr>
            <p:cNvPr id="13" name="Rectangle 32">
              <a:extLst>
                <a:ext uri="{FF2B5EF4-FFF2-40B4-BE49-F238E27FC236}">
                  <a16:creationId xmlns:a16="http://schemas.microsoft.com/office/drawing/2014/main" id="{6365EC3A-FE76-4F6D-896A-5E594C635E3F}"/>
                </a:ext>
              </a:extLst>
            </p:cNvPr>
            <p:cNvSpPr>
              <a:spLocks noChangeAspect="1" noChangeArrowheads="1"/>
            </p:cNvSpPr>
            <p:nvPr userDrawn="1"/>
          </p:nvSpPr>
          <p:spPr bwMode="auto">
            <a:xfrm>
              <a:off x="12047537" y="434975"/>
              <a:ext cx="144463" cy="144463"/>
            </a:xfrm>
            <a:prstGeom prst="rect">
              <a:avLst/>
            </a:prstGeom>
            <a:solidFill>
              <a:schemeClr val="accent1"/>
            </a:solidFill>
            <a:ln>
              <a:noFill/>
            </a:ln>
            <a:effectLst/>
          </p:spPr>
          <p:txBody>
            <a:bodyPr anchor="ctr">
              <a:spAutoFit/>
            </a:bodyPr>
            <a:lstStyle/>
            <a:p>
              <a:endParaRPr lang="sv-SE"/>
            </a:p>
          </p:txBody>
        </p:sp>
        <p:sp>
          <p:nvSpPr>
            <p:cNvPr id="14" name="Rectangle 33">
              <a:extLst>
                <a:ext uri="{FF2B5EF4-FFF2-40B4-BE49-F238E27FC236}">
                  <a16:creationId xmlns:a16="http://schemas.microsoft.com/office/drawing/2014/main" id="{30CB5A33-CE48-453A-A29D-59CA54870638}"/>
                </a:ext>
              </a:extLst>
            </p:cNvPr>
            <p:cNvSpPr>
              <a:spLocks noChangeAspect="1" noChangeArrowheads="1"/>
            </p:cNvSpPr>
            <p:nvPr userDrawn="1"/>
          </p:nvSpPr>
          <p:spPr bwMode="auto">
            <a:xfrm>
              <a:off x="12047537" y="647700"/>
              <a:ext cx="144463" cy="144463"/>
            </a:xfrm>
            <a:prstGeom prst="rect">
              <a:avLst/>
            </a:prstGeom>
            <a:solidFill>
              <a:schemeClr val="accent2"/>
            </a:solidFill>
            <a:ln>
              <a:noFill/>
            </a:ln>
            <a:effectLst/>
          </p:spPr>
          <p:txBody>
            <a:bodyPr anchor="ctr">
              <a:spAutoFit/>
            </a:bodyPr>
            <a:lstStyle/>
            <a:p>
              <a:endParaRPr lang="sv-SE"/>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7" r:id="rId4"/>
    <p:sldLayoutId id="2147483654" r:id="rId5"/>
    <p:sldLayoutId id="2147483655" r:id="rId6"/>
  </p:sldLayoutIdLst>
  <p:hf hdr="0"/>
  <p:txStyles>
    <p:titleStyle>
      <a:lvl1pPr algn="l"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p:titleStyle>
    <p:bodyStyle>
      <a:lvl1pPr marL="342900" indent="-342900" algn="l" rtl="0" eaLnBrk="1" fontAlgn="base" hangingPunct="1">
        <a:lnSpc>
          <a:spcPct val="130000"/>
        </a:lnSpc>
        <a:spcBef>
          <a:spcPts val="500"/>
        </a:spcBef>
        <a:spcAft>
          <a:spcPts val="200"/>
        </a:spcAft>
        <a:buFont typeface="Wingdings" pitchFamily="2" charset="2"/>
        <a:buChar char="§"/>
        <a:defRPr sz="2200">
          <a:solidFill>
            <a:schemeClr val="tx1"/>
          </a:solidFill>
          <a:latin typeface="+mn-lt"/>
          <a:ea typeface="+mn-ea"/>
          <a:cs typeface="+mn-cs"/>
        </a:defRPr>
      </a:lvl1pPr>
      <a:lvl2pPr marL="742950" indent="-285750" algn="l" rtl="0" eaLnBrk="1" fontAlgn="base" hangingPunct="1">
        <a:lnSpc>
          <a:spcPct val="120000"/>
        </a:lnSpc>
        <a:spcBef>
          <a:spcPts val="400"/>
        </a:spcBef>
        <a:spcAft>
          <a:spcPts val="100"/>
        </a:spcAft>
        <a:buChar char="–"/>
        <a:defRPr sz="2000">
          <a:solidFill>
            <a:schemeClr val="tx1"/>
          </a:solidFill>
          <a:latin typeface="+mn-lt"/>
          <a:ea typeface="+mn-ea"/>
        </a:defRPr>
      </a:lvl2pPr>
      <a:lvl3pPr marL="1143000" indent="-209550" algn="l" rtl="0" eaLnBrk="1" fontAlgn="base" hangingPunct="1">
        <a:lnSpc>
          <a:spcPct val="120000"/>
        </a:lnSpc>
        <a:spcBef>
          <a:spcPts val="400"/>
        </a:spcBef>
        <a:spcAft>
          <a:spcPts val="100"/>
        </a:spcAft>
        <a:buFont typeface="Wingdings" pitchFamily="2" charset="2"/>
        <a:buChar char="§"/>
        <a:defRPr>
          <a:solidFill>
            <a:schemeClr val="tx1"/>
          </a:solidFill>
          <a:latin typeface="+mn-lt"/>
          <a:ea typeface="+mn-ea"/>
        </a:defRPr>
      </a:lvl3pPr>
      <a:lvl4pPr marL="1600200" indent="-228600" algn="l" rtl="0" eaLnBrk="1" fontAlgn="base" hangingPunct="1">
        <a:lnSpc>
          <a:spcPct val="120000"/>
        </a:lnSpc>
        <a:spcBef>
          <a:spcPts val="400"/>
        </a:spcBef>
        <a:spcAft>
          <a:spcPts val="100"/>
        </a:spcAft>
        <a:buChar char="–"/>
        <a:defRPr>
          <a:solidFill>
            <a:schemeClr val="tx1"/>
          </a:solidFill>
          <a:latin typeface="+mn-lt"/>
          <a:ea typeface="+mn-ea"/>
        </a:defRPr>
      </a:lvl4pPr>
      <a:lvl5pPr marL="2057400" indent="-228600" algn="l" rtl="0" eaLnBrk="1" fontAlgn="base" hangingPunct="1">
        <a:lnSpc>
          <a:spcPct val="120000"/>
        </a:lnSpc>
        <a:spcBef>
          <a:spcPts val="400"/>
        </a:spcBef>
        <a:spcAft>
          <a:spcPts val="100"/>
        </a:spcAft>
        <a:buChar char="»"/>
        <a:defRPr>
          <a:solidFill>
            <a:schemeClr val="tx1"/>
          </a:solidFill>
          <a:latin typeface="+mn-lt"/>
          <a:ea typeface="+mn-ea"/>
        </a:defRPr>
      </a:lvl5pPr>
      <a:lvl6pPr marL="2514600" indent="-228600" algn="l" rtl="0" eaLnBrk="1" fontAlgn="base" hangingPunct="1">
        <a:lnSpc>
          <a:spcPct val="120000"/>
        </a:lnSpc>
        <a:spcBef>
          <a:spcPts val="400"/>
        </a:spcBef>
        <a:spcAft>
          <a:spcPts val="100"/>
        </a:spcAft>
        <a:buChar char="»"/>
        <a:defRPr>
          <a:solidFill>
            <a:schemeClr val="tx1"/>
          </a:solidFill>
          <a:latin typeface="+mn-lt"/>
          <a:ea typeface="+mn-ea"/>
        </a:defRPr>
      </a:lvl6pPr>
      <a:lvl7pPr marL="2971800" indent="-228600" algn="l" rtl="0" eaLnBrk="1" fontAlgn="base" hangingPunct="1">
        <a:lnSpc>
          <a:spcPct val="120000"/>
        </a:lnSpc>
        <a:spcBef>
          <a:spcPts val="400"/>
        </a:spcBef>
        <a:spcAft>
          <a:spcPts val="100"/>
        </a:spcAft>
        <a:buChar char="»"/>
        <a:defRPr>
          <a:solidFill>
            <a:schemeClr val="tx1"/>
          </a:solidFill>
          <a:latin typeface="+mn-lt"/>
          <a:ea typeface="+mn-ea"/>
        </a:defRPr>
      </a:lvl7pPr>
      <a:lvl8pPr marL="3429000" indent="-228600" algn="l" rtl="0" eaLnBrk="1" fontAlgn="base" hangingPunct="1">
        <a:lnSpc>
          <a:spcPct val="120000"/>
        </a:lnSpc>
        <a:spcBef>
          <a:spcPts val="400"/>
        </a:spcBef>
        <a:spcAft>
          <a:spcPts val="100"/>
        </a:spcAft>
        <a:buChar char="»"/>
        <a:defRPr>
          <a:solidFill>
            <a:schemeClr val="tx1"/>
          </a:solidFill>
          <a:latin typeface="+mn-lt"/>
          <a:ea typeface="+mn-ea"/>
        </a:defRPr>
      </a:lvl8pPr>
      <a:lvl9pPr marL="3886200" indent="-228600" algn="l" rtl="0" eaLnBrk="1" fontAlgn="base" hangingPunct="1">
        <a:lnSpc>
          <a:spcPct val="120000"/>
        </a:lnSpc>
        <a:spcBef>
          <a:spcPts val="400"/>
        </a:spcBef>
        <a:spcAft>
          <a:spcPts val="100"/>
        </a:spcAft>
        <a:buChar char="»"/>
        <a:defRPr>
          <a:solidFill>
            <a:schemeClr val="tx1"/>
          </a:solidFill>
          <a:latin typeface="+mn-lt"/>
          <a:ea typeface="+mn-ea"/>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58"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6.png"/><Relationship Id="rId4" Type="http://schemas.openxmlformats.org/officeDocument/2006/relationships/image" Target="../media/image2.sv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6.png"/><Relationship Id="rId4" Type="http://schemas.openxmlformats.org/officeDocument/2006/relationships/image" Target="../media/image2.sv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6.png"/><Relationship Id="rId4" Type="http://schemas.openxmlformats.org/officeDocument/2006/relationships/image" Target="../media/image2.sv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6.png"/><Relationship Id="rId4" Type="http://schemas.openxmlformats.org/officeDocument/2006/relationships/image" Target="../media/image2.sv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6.png"/><Relationship Id="rId4" Type="http://schemas.openxmlformats.org/officeDocument/2006/relationships/image" Target="../media/image2.sv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6.png"/><Relationship Id="rId4" Type="http://schemas.openxmlformats.org/officeDocument/2006/relationships/image" Target="../media/image2.sv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6.png"/><Relationship Id="rId4" Type="http://schemas.openxmlformats.org/officeDocument/2006/relationships/image" Target="../media/image2.sv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6.png"/><Relationship Id="rId4" Type="http://schemas.openxmlformats.org/officeDocument/2006/relationships/image" Target="../media/image2.sv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6.png"/><Relationship Id="rId4" Type="http://schemas.openxmlformats.org/officeDocument/2006/relationships/image" Target="../media/image2.sv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image" Target="../media/image6.png"/><Relationship Id="rId4" Type="http://schemas.openxmlformats.org/officeDocument/2006/relationships/image" Target="../media/image2.sv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sv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6.png"/><Relationship Id="rId4" Type="http://schemas.openxmlformats.org/officeDocument/2006/relationships/image" Target="../media/image2.sv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24.jpeg"/><Relationship Id="rId5" Type="http://schemas.openxmlformats.org/officeDocument/2006/relationships/image" Target="../media/image6.png"/><Relationship Id="rId4" Type="http://schemas.openxmlformats.org/officeDocument/2006/relationships/image" Target="../media/image2.sv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6.png"/><Relationship Id="rId4" Type="http://schemas.openxmlformats.org/officeDocument/2006/relationships/image" Target="../media/image2.sv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jpeg"/><Relationship Id="rId4" Type="http://schemas.openxmlformats.org/officeDocument/2006/relationships/image" Target="../media/image2.sv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sv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2.sv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6.png"/><Relationship Id="rId4" Type="http://schemas.openxmlformats.org/officeDocument/2006/relationships/image" Target="../media/image2.sv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6.png"/><Relationship Id="rId4" Type="http://schemas.openxmlformats.org/officeDocument/2006/relationships/image" Target="../media/image2.sv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sv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hyperlink" Target="https://dreambroker.com/channel/j1zrues4/yrjyi8cf" TargetMode="External"/><Relationship Id="rId5" Type="http://schemas.openxmlformats.org/officeDocument/2006/relationships/image" Target="../media/image6.png"/><Relationship Id="rId4" Type="http://schemas.openxmlformats.org/officeDocument/2006/relationships/image" Target="../media/image2.sv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6.png"/><Relationship Id="rId4" Type="http://schemas.openxmlformats.org/officeDocument/2006/relationships/image" Target="../media/image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ate Placeholder 3">
            <a:extLst>
              <a:ext uri="{FF2B5EF4-FFF2-40B4-BE49-F238E27FC236}">
                <a16:creationId xmlns:a16="http://schemas.microsoft.com/office/drawing/2014/main" id="{D0F702EB-4341-7941-AA37-A713BB89447A}"/>
              </a:ext>
            </a:extLst>
          </p:cNvPr>
          <p:cNvSpPr txBox="1">
            <a:spLocks/>
          </p:cNvSpPr>
          <p:nvPr/>
        </p:nvSpPr>
        <p:spPr bwMode="auto">
          <a:xfrm>
            <a:off x="8534401" y="237635"/>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B994E8D3-EB01-4B97-B7C9-9BC7CD4011D7}" type="datetime1">
              <a:rPr lang="sv-SE" smtClean="0"/>
              <a:pPr/>
              <a:t>2019-11-26</a:t>
            </a:fld>
            <a:endParaRPr lang="sv-SE"/>
          </a:p>
        </p:txBody>
      </p:sp>
      <p:sp>
        <p:nvSpPr>
          <p:cNvPr id="25" name="Footer Placeholder 4">
            <a:extLst>
              <a:ext uri="{FF2B5EF4-FFF2-40B4-BE49-F238E27FC236}">
                <a16:creationId xmlns:a16="http://schemas.microsoft.com/office/drawing/2014/main" id="{3CB16122-3FA7-2C43-A01E-41657C2E4897}"/>
              </a:ext>
            </a:extLst>
          </p:cNvPr>
          <p:cNvSpPr txBox="1">
            <a:spLocks/>
          </p:cNvSpPr>
          <p:nvPr/>
        </p:nvSpPr>
        <p:spPr bwMode="auto">
          <a:xfrm>
            <a:off x="8534401" y="655027"/>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r>
              <a:rPr lang="sv-SE"/>
              <a:t>Organisation/Namn</a:t>
            </a:r>
          </a:p>
        </p:txBody>
      </p:sp>
      <p:sp>
        <p:nvSpPr>
          <p:cNvPr id="26" name="Slide Number Placeholder 5">
            <a:extLst>
              <a:ext uri="{FF2B5EF4-FFF2-40B4-BE49-F238E27FC236}">
                <a16:creationId xmlns:a16="http://schemas.microsoft.com/office/drawing/2014/main" id="{FEF90D2B-710D-6348-A888-21FBAC547DF8}"/>
              </a:ext>
            </a:extLst>
          </p:cNvPr>
          <p:cNvSpPr txBox="1">
            <a:spLocks/>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DDBEBB44-B4B5-45AD-87A9-3B8A569A17F0}" type="slidenum">
              <a:rPr lang="sv-SE" smtClean="0"/>
              <a:pPr/>
              <a:t>1</a:t>
            </a:fld>
            <a:endParaRPr lang="sv-SE"/>
          </a:p>
        </p:txBody>
      </p:sp>
      <p:sp>
        <p:nvSpPr>
          <p:cNvPr id="27" name="Rektangel 1">
            <a:extLst>
              <a:ext uri="{FF2B5EF4-FFF2-40B4-BE49-F238E27FC236}">
                <a16:creationId xmlns:a16="http://schemas.microsoft.com/office/drawing/2014/main" id="{1E5797B6-7456-0641-B8D4-38B263CD81A6}"/>
              </a:ext>
            </a:extLst>
          </p:cNvPr>
          <p:cNvSpPr/>
          <p:nvPr/>
        </p:nvSpPr>
        <p:spPr bwMode="auto">
          <a:xfrm>
            <a:off x="0" y="0"/>
            <a:ext cx="12192000" cy="949234"/>
          </a:xfrm>
          <a:prstGeom prst="rect">
            <a:avLst/>
          </a:prstGeom>
          <a:solidFill>
            <a:srgbClr val="E9E3D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a:ln>
                <a:noFill/>
              </a:ln>
              <a:solidFill>
                <a:schemeClr val="tx1"/>
              </a:solidFill>
              <a:effectLst/>
              <a:latin typeface="Verdana" pitchFamily="34" charset="0"/>
              <a:ea typeface="Geneva" pitchFamily="1" charset="-128"/>
            </a:endParaRPr>
          </a:p>
        </p:txBody>
      </p:sp>
      <p:sp>
        <p:nvSpPr>
          <p:cNvPr id="28" name="Rectangle 4">
            <a:extLst>
              <a:ext uri="{FF2B5EF4-FFF2-40B4-BE49-F238E27FC236}">
                <a16:creationId xmlns:a16="http://schemas.microsoft.com/office/drawing/2014/main" id="{82012267-A550-9549-AD7D-6C4EFE2EA7E9}"/>
              </a:ext>
            </a:extLst>
          </p:cNvPr>
          <p:cNvSpPr txBox="1">
            <a:spLocks noChangeArrowheads="1"/>
          </p:cNvSpPr>
          <p:nvPr/>
        </p:nvSpPr>
        <p:spPr bwMode="auto">
          <a:xfrm>
            <a:off x="8534401" y="237635"/>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07247E4C-788B-4A49-9CDC-725142477515}" type="datetime1">
              <a:rPr lang="sv-SE" smtClean="0"/>
              <a:pPr/>
              <a:t>2019-11-26</a:t>
            </a:fld>
            <a:endParaRPr lang="sv-SE" dirty="0"/>
          </a:p>
        </p:txBody>
      </p:sp>
      <p:sp>
        <p:nvSpPr>
          <p:cNvPr id="30" name="Rectangle 6">
            <a:extLst>
              <a:ext uri="{FF2B5EF4-FFF2-40B4-BE49-F238E27FC236}">
                <a16:creationId xmlns:a16="http://schemas.microsoft.com/office/drawing/2014/main" id="{2DA67050-5BB9-AB4C-B0F9-1ACFA8792217}"/>
              </a:ext>
            </a:extLst>
          </p:cNvPr>
          <p:cNvSpPr txBox="1">
            <a:spLocks noChangeArrowheads="1"/>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65EAC295-B5BC-4B98-BE11-8B11DB9261CC}" type="slidenum">
              <a:rPr lang="sv-SE" smtClean="0"/>
              <a:pPr/>
              <a:t>1</a:t>
            </a:fld>
            <a:endParaRPr lang="sv-SE"/>
          </a:p>
        </p:txBody>
      </p:sp>
      <p:pic>
        <p:nvPicPr>
          <p:cNvPr id="31" name="Bild 3">
            <a:extLst>
              <a:ext uri="{FF2B5EF4-FFF2-40B4-BE49-F238E27FC236}">
                <a16:creationId xmlns:a16="http://schemas.microsoft.com/office/drawing/2014/main" id="{1A7739AD-431B-6143-9BAD-C82A2BE1691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32643" y="287739"/>
            <a:ext cx="1997319" cy="357545"/>
          </a:xfrm>
          <a:prstGeom prst="rect">
            <a:avLst/>
          </a:prstGeom>
        </p:spPr>
      </p:pic>
      <p:grpSp>
        <p:nvGrpSpPr>
          <p:cNvPr id="32" name="Grupp 2">
            <a:extLst>
              <a:ext uri="{FF2B5EF4-FFF2-40B4-BE49-F238E27FC236}">
                <a16:creationId xmlns:a16="http://schemas.microsoft.com/office/drawing/2014/main" id="{67AADB20-BAA8-AB4D-9AAC-61D761480AD5}"/>
              </a:ext>
            </a:extLst>
          </p:cNvPr>
          <p:cNvGrpSpPr/>
          <p:nvPr/>
        </p:nvGrpSpPr>
        <p:grpSpPr>
          <a:xfrm>
            <a:off x="12047537" y="3175"/>
            <a:ext cx="144463" cy="788988"/>
            <a:chOff x="12047537" y="3175"/>
            <a:chExt cx="144463" cy="788988"/>
          </a:xfrm>
        </p:grpSpPr>
        <p:sp>
          <p:nvSpPr>
            <p:cNvPr id="33" name="Rectangle 30">
              <a:extLst>
                <a:ext uri="{FF2B5EF4-FFF2-40B4-BE49-F238E27FC236}">
                  <a16:creationId xmlns:a16="http://schemas.microsoft.com/office/drawing/2014/main" id="{DE120B0D-D818-5D43-A60E-646A67BB09D5}"/>
                </a:ext>
              </a:extLst>
            </p:cNvPr>
            <p:cNvSpPr>
              <a:spLocks noChangeAspect="1" noChangeArrowheads="1"/>
            </p:cNvSpPr>
            <p:nvPr userDrawn="1"/>
          </p:nvSpPr>
          <p:spPr bwMode="auto">
            <a:xfrm>
              <a:off x="12047537" y="3175"/>
              <a:ext cx="144463" cy="144463"/>
            </a:xfrm>
            <a:prstGeom prst="rect">
              <a:avLst/>
            </a:prstGeom>
            <a:solidFill>
              <a:schemeClr val="accent2"/>
            </a:solidFill>
            <a:ln>
              <a:noFill/>
            </a:ln>
            <a:effectLst/>
          </p:spPr>
          <p:txBody>
            <a:bodyPr anchor="ctr">
              <a:spAutoFit/>
            </a:bodyPr>
            <a:lstStyle/>
            <a:p>
              <a:endParaRPr lang="sv-SE"/>
            </a:p>
          </p:txBody>
        </p:sp>
        <p:sp>
          <p:nvSpPr>
            <p:cNvPr id="34" name="Rectangle 31">
              <a:extLst>
                <a:ext uri="{FF2B5EF4-FFF2-40B4-BE49-F238E27FC236}">
                  <a16:creationId xmlns:a16="http://schemas.microsoft.com/office/drawing/2014/main" id="{2D3BA697-F721-D54C-B4F3-FB3159471CDB}"/>
                </a:ext>
              </a:extLst>
            </p:cNvPr>
            <p:cNvSpPr>
              <a:spLocks noChangeAspect="1" noChangeArrowheads="1"/>
            </p:cNvSpPr>
            <p:nvPr userDrawn="1"/>
          </p:nvSpPr>
          <p:spPr bwMode="auto">
            <a:xfrm>
              <a:off x="12047537" y="222250"/>
              <a:ext cx="144463" cy="144463"/>
            </a:xfrm>
            <a:prstGeom prst="rect">
              <a:avLst/>
            </a:prstGeom>
            <a:solidFill>
              <a:schemeClr val="accent2"/>
            </a:solidFill>
            <a:ln>
              <a:noFill/>
            </a:ln>
            <a:effectLst/>
          </p:spPr>
          <p:txBody>
            <a:bodyPr anchor="ctr">
              <a:spAutoFit/>
            </a:bodyPr>
            <a:lstStyle/>
            <a:p>
              <a:endParaRPr lang="sv-SE"/>
            </a:p>
          </p:txBody>
        </p:sp>
        <p:sp>
          <p:nvSpPr>
            <p:cNvPr id="35" name="Rectangle 32">
              <a:extLst>
                <a:ext uri="{FF2B5EF4-FFF2-40B4-BE49-F238E27FC236}">
                  <a16:creationId xmlns:a16="http://schemas.microsoft.com/office/drawing/2014/main" id="{0502076E-816C-1547-9E83-8D713EDB596E}"/>
                </a:ext>
              </a:extLst>
            </p:cNvPr>
            <p:cNvSpPr>
              <a:spLocks noChangeAspect="1" noChangeArrowheads="1"/>
            </p:cNvSpPr>
            <p:nvPr userDrawn="1"/>
          </p:nvSpPr>
          <p:spPr bwMode="auto">
            <a:xfrm>
              <a:off x="12047537" y="434975"/>
              <a:ext cx="144463" cy="144463"/>
            </a:xfrm>
            <a:prstGeom prst="rect">
              <a:avLst/>
            </a:prstGeom>
            <a:solidFill>
              <a:schemeClr val="accent1"/>
            </a:solidFill>
            <a:ln>
              <a:noFill/>
            </a:ln>
            <a:effectLst/>
          </p:spPr>
          <p:txBody>
            <a:bodyPr anchor="ctr">
              <a:spAutoFit/>
            </a:bodyPr>
            <a:lstStyle/>
            <a:p>
              <a:endParaRPr lang="sv-SE"/>
            </a:p>
          </p:txBody>
        </p:sp>
        <p:sp>
          <p:nvSpPr>
            <p:cNvPr id="36" name="Rectangle 33">
              <a:extLst>
                <a:ext uri="{FF2B5EF4-FFF2-40B4-BE49-F238E27FC236}">
                  <a16:creationId xmlns:a16="http://schemas.microsoft.com/office/drawing/2014/main" id="{FADF43E3-36A0-E948-BA7F-33ED8CA64435}"/>
                </a:ext>
              </a:extLst>
            </p:cNvPr>
            <p:cNvSpPr>
              <a:spLocks noChangeAspect="1" noChangeArrowheads="1"/>
            </p:cNvSpPr>
            <p:nvPr userDrawn="1"/>
          </p:nvSpPr>
          <p:spPr bwMode="auto">
            <a:xfrm>
              <a:off x="12047537" y="647700"/>
              <a:ext cx="144463" cy="144463"/>
            </a:xfrm>
            <a:prstGeom prst="rect">
              <a:avLst/>
            </a:prstGeom>
            <a:solidFill>
              <a:schemeClr val="accent2"/>
            </a:solidFill>
            <a:ln>
              <a:noFill/>
            </a:ln>
            <a:effectLst/>
          </p:spPr>
          <p:txBody>
            <a:bodyPr anchor="ctr">
              <a:spAutoFit/>
            </a:bodyPr>
            <a:lstStyle/>
            <a:p>
              <a:endParaRPr lang="sv-SE"/>
            </a:p>
          </p:txBody>
        </p:sp>
      </p:grpSp>
      <p:sp>
        <p:nvSpPr>
          <p:cNvPr id="2" name="Rubrik 1">
            <a:extLst>
              <a:ext uri="{FF2B5EF4-FFF2-40B4-BE49-F238E27FC236}">
                <a16:creationId xmlns:a16="http://schemas.microsoft.com/office/drawing/2014/main" id="{C0DF8260-4BE7-4F12-889B-3CCEFDA1AF81}"/>
              </a:ext>
            </a:extLst>
          </p:cNvPr>
          <p:cNvSpPr>
            <a:spLocks noGrp="1"/>
          </p:cNvSpPr>
          <p:nvPr>
            <p:ph type="ctrTitle"/>
          </p:nvPr>
        </p:nvSpPr>
        <p:spPr>
          <a:xfrm>
            <a:off x="914400" y="3965893"/>
            <a:ext cx="10363200" cy="788101"/>
          </a:xfrm>
        </p:spPr>
        <p:txBody>
          <a:bodyPr/>
          <a:lstStyle/>
          <a:p>
            <a:r>
              <a:rPr lang="sv-SE" sz="4400" b="1" spc="200" dirty="0">
                <a:solidFill>
                  <a:schemeClr val="bg1"/>
                </a:solidFill>
              </a:rPr>
              <a:t>KUNSKAPSSTYRNING</a:t>
            </a:r>
          </a:p>
        </p:txBody>
      </p:sp>
      <p:pic>
        <p:nvPicPr>
          <p:cNvPr id="4" name="Bildobjekt 3">
            <a:extLst>
              <a:ext uri="{FF2B5EF4-FFF2-40B4-BE49-F238E27FC236}">
                <a16:creationId xmlns:a16="http://schemas.microsoft.com/office/drawing/2014/main" id="{86EC546E-FEBF-CC48-8883-3DD17B3F8E8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0" y="949234"/>
            <a:ext cx="4813256" cy="5908766"/>
          </a:xfrm>
          <a:prstGeom prst="rect">
            <a:avLst/>
          </a:prstGeom>
        </p:spPr>
      </p:pic>
      <p:pic>
        <p:nvPicPr>
          <p:cNvPr id="6" name="Bildobjekt 5">
            <a:extLst>
              <a:ext uri="{FF2B5EF4-FFF2-40B4-BE49-F238E27FC236}">
                <a16:creationId xmlns:a16="http://schemas.microsoft.com/office/drawing/2014/main" id="{EFB36B0A-2C39-214C-9701-24060C99A1F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2643" y="1339469"/>
            <a:ext cx="1743456" cy="1743456"/>
          </a:xfrm>
          <a:prstGeom prst="rect">
            <a:avLst/>
          </a:prstGeom>
        </p:spPr>
      </p:pic>
      <p:sp>
        <p:nvSpPr>
          <p:cNvPr id="21" name="Title 6">
            <a:extLst>
              <a:ext uri="{FF2B5EF4-FFF2-40B4-BE49-F238E27FC236}">
                <a16:creationId xmlns:a16="http://schemas.microsoft.com/office/drawing/2014/main" id="{84507F60-DED7-274D-AA71-EABFFD7905E7}"/>
              </a:ext>
            </a:extLst>
          </p:cNvPr>
          <p:cNvSpPr txBox="1">
            <a:spLocks/>
          </p:cNvSpPr>
          <p:nvPr/>
        </p:nvSpPr>
        <p:spPr bwMode="auto">
          <a:xfrm>
            <a:off x="463296" y="3965893"/>
            <a:ext cx="6083808" cy="1863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ctr"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a:lstStyle>
          <a:p>
            <a:pPr algn="l">
              <a:lnSpc>
                <a:spcPct val="90000"/>
              </a:lnSpc>
            </a:pPr>
            <a:r>
              <a:rPr lang="sv-SE" sz="1800" kern="0" spc="300" dirty="0"/>
              <a:t>PERSPEKTIVRAPPORT</a:t>
            </a:r>
            <a:endParaRPr lang="sv-SE" sz="3200" kern="0" spc="300" dirty="0"/>
          </a:p>
          <a:p>
            <a:pPr algn="l">
              <a:lnSpc>
                <a:spcPct val="90000"/>
              </a:lnSpc>
            </a:pPr>
            <a:r>
              <a:rPr lang="sv-SE" sz="3200" b="1" kern="0" spc="300" dirty="0"/>
              <a:t>Patienten, invånaren </a:t>
            </a:r>
          </a:p>
          <a:p>
            <a:pPr algn="l">
              <a:lnSpc>
                <a:spcPct val="90000"/>
              </a:lnSpc>
            </a:pPr>
            <a:r>
              <a:rPr lang="sv-SE" sz="3200" b="1" kern="0" spc="300" dirty="0"/>
              <a:t>och behoven</a:t>
            </a:r>
          </a:p>
        </p:txBody>
      </p:sp>
      <p:sp>
        <p:nvSpPr>
          <p:cNvPr id="3" name="Platshållare för datum 2">
            <a:extLst>
              <a:ext uri="{FF2B5EF4-FFF2-40B4-BE49-F238E27FC236}">
                <a16:creationId xmlns:a16="http://schemas.microsoft.com/office/drawing/2014/main" id="{38805554-562B-1049-BC8D-4C61EC725A5A}"/>
              </a:ext>
            </a:extLst>
          </p:cNvPr>
          <p:cNvSpPr>
            <a:spLocks noGrp="1"/>
          </p:cNvSpPr>
          <p:nvPr>
            <p:ph type="dt" sz="half" idx="2"/>
          </p:nvPr>
        </p:nvSpPr>
        <p:spPr/>
        <p:txBody>
          <a:bodyPr/>
          <a:lstStyle/>
          <a:p>
            <a:r>
              <a:rPr lang="sv-SE"/>
              <a:t>2019-11-11</a:t>
            </a:r>
          </a:p>
        </p:txBody>
      </p:sp>
      <p:sp>
        <p:nvSpPr>
          <p:cNvPr id="7" name="Platshållare för bildnummer 6">
            <a:extLst>
              <a:ext uri="{FF2B5EF4-FFF2-40B4-BE49-F238E27FC236}">
                <a16:creationId xmlns:a16="http://schemas.microsoft.com/office/drawing/2014/main" id="{20C077D6-A90C-0C4C-AECA-4D3DA9F00298}"/>
              </a:ext>
            </a:extLst>
          </p:cNvPr>
          <p:cNvSpPr>
            <a:spLocks noGrp="1"/>
          </p:cNvSpPr>
          <p:nvPr>
            <p:ph type="sldNum" sz="quarter" idx="4"/>
          </p:nvPr>
        </p:nvSpPr>
        <p:spPr/>
        <p:txBody>
          <a:bodyPr/>
          <a:lstStyle/>
          <a:p>
            <a:fld id="{C1A088CD-CCDE-49E5-84E6-67161CD99BDA}" type="slidenum">
              <a:rPr lang="sv-SE" smtClean="0"/>
              <a:pPr/>
              <a:t>1</a:t>
            </a:fld>
            <a:endParaRPr lang="sv-SE"/>
          </a:p>
        </p:txBody>
      </p:sp>
      <p:sp>
        <p:nvSpPr>
          <p:cNvPr id="8" name="Platshållare för sidfot 7">
            <a:extLst>
              <a:ext uri="{FF2B5EF4-FFF2-40B4-BE49-F238E27FC236}">
                <a16:creationId xmlns:a16="http://schemas.microsoft.com/office/drawing/2014/main" id="{AAED5131-566E-9442-83A6-34433125B0DF}"/>
              </a:ext>
            </a:extLst>
          </p:cNvPr>
          <p:cNvSpPr>
            <a:spLocks noGrp="1"/>
          </p:cNvSpPr>
          <p:nvPr>
            <p:ph type="ftr" sz="quarter" idx="3"/>
          </p:nvPr>
        </p:nvSpPr>
        <p:spPr/>
        <p:txBody>
          <a:bodyPr/>
          <a:lstStyle/>
          <a:p>
            <a:r>
              <a:rPr lang="sv-SE"/>
              <a:t>Hälso- och sjukvårdsförvaltningen</a:t>
            </a:r>
          </a:p>
        </p:txBody>
      </p:sp>
    </p:spTree>
    <p:extLst>
      <p:ext uri="{BB962C8B-B14F-4D97-AF65-F5344CB8AC3E}">
        <p14:creationId xmlns:p14="http://schemas.microsoft.com/office/powerpoint/2010/main" val="2011349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ate Placeholder 3">
            <a:extLst>
              <a:ext uri="{FF2B5EF4-FFF2-40B4-BE49-F238E27FC236}">
                <a16:creationId xmlns:a16="http://schemas.microsoft.com/office/drawing/2014/main" id="{D0F702EB-4341-7941-AA37-A713BB89447A}"/>
              </a:ext>
            </a:extLst>
          </p:cNvPr>
          <p:cNvSpPr txBox="1">
            <a:spLocks/>
          </p:cNvSpPr>
          <p:nvPr/>
        </p:nvSpPr>
        <p:spPr bwMode="auto">
          <a:xfrm>
            <a:off x="8534401" y="237635"/>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B994E8D3-EB01-4B97-B7C9-9BC7CD4011D7}" type="datetime1">
              <a:rPr lang="sv-SE" smtClean="0"/>
              <a:pPr/>
              <a:t>2019-11-26</a:t>
            </a:fld>
            <a:endParaRPr lang="sv-SE"/>
          </a:p>
        </p:txBody>
      </p:sp>
      <p:sp>
        <p:nvSpPr>
          <p:cNvPr id="25" name="Footer Placeholder 4">
            <a:extLst>
              <a:ext uri="{FF2B5EF4-FFF2-40B4-BE49-F238E27FC236}">
                <a16:creationId xmlns:a16="http://schemas.microsoft.com/office/drawing/2014/main" id="{3CB16122-3FA7-2C43-A01E-41657C2E4897}"/>
              </a:ext>
            </a:extLst>
          </p:cNvPr>
          <p:cNvSpPr txBox="1">
            <a:spLocks/>
          </p:cNvSpPr>
          <p:nvPr/>
        </p:nvSpPr>
        <p:spPr bwMode="auto">
          <a:xfrm>
            <a:off x="8534401" y="655027"/>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r>
              <a:rPr lang="sv-SE"/>
              <a:t>Organisation/Namn</a:t>
            </a:r>
          </a:p>
        </p:txBody>
      </p:sp>
      <p:sp>
        <p:nvSpPr>
          <p:cNvPr id="26" name="Slide Number Placeholder 5">
            <a:extLst>
              <a:ext uri="{FF2B5EF4-FFF2-40B4-BE49-F238E27FC236}">
                <a16:creationId xmlns:a16="http://schemas.microsoft.com/office/drawing/2014/main" id="{FEF90D2B-710D-6348-A888-21FBAC547DF8}"/>
              </a:ext>
            </a:extLst>
          </p:cNvPr>
          <p:cNvSpPr txBox="1">
            <a:spLocks/>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DDBEBB44-B4B5-45AD-87A9-3B8A569A17F0}" type="slidenum">
              <a:rPr lang="sv-SE" smtClean="0"/>
              <a:pPr/>
              <a:t>10</a:t>
            </a:fld>
            <a:endParaRPr lang="sv-SE"/>
          </a:p>
        </p:txBody>
      </p:sp>
      <p:sp>
        <p:nvSpPr>
          <p:cNvPr id="27" name="Rektangel 1">
            <a:extLst>
              <a:ext uri="{FF2B5EF4-FFF2-40B4-BE49-F238E27FC236}">
                <a16:creationId xmlns:a16="http://schemas.microsoft.com/office/drawing/2014/main" id="{1E5797B6-7456-0641-B8D4-38B263CD81A6}"/>
              </a:ext>
            </a:extLst>
          </p:cNvPr>
          <p:cNvSpPr/>
          <p:nvPr/>
        </p:nvSpPr>
        <p:spPr bwMode="auto">
          <a:xfrm>
            <a:off x="0" y="0"/>
            <a:ext cx="12192000" cy="949234"/>
          </a:xfrm>
          <a:prstGeom prst="rect">
            <a:avLst/>
          </a:prstGeom>
          <a:solidFill>
            <a:srgbClr val="E9E3D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a:ln>
                <a:noFill/>
              </a:ln>
              <a:solidFill>
                <a:schemeClr val="tx1"/>
              </a:solidFill>
              <a:effectLst/>
              <a:latin typeface="Verdana" pitchFamily="34" charset="0"/>
              <a:ea typeface="Geneva" pitchFamily="1" charset="-128"/>
            </a:endParaRPr>
          </a:p>
        </p:txBody>
      </p:sp>
      <p:sp>
        <p:nvSpPr>
          <p:cNvPr id="28" name="Rectangle 4">
            <a:extLst>
              <a:ext uri="{FF2B5EF4-FFF2-40B4-BE49-F238E27FC236}">
                <a16:creationId xmlns:a16="http://schemas.microsoft.com/office/drawing/2014/main" id="{82012267-A550-9549-AD7D-6C4EFE2EA7E9}"/>
              </a:ext>
            </a:extLst>
          </p:cNvPr>
          <p:cNvSpPr txBox="1">
            <a:spLocks noChangeArrowheads="1"/>
          </p:cNvSpPr>
          <p:nvPr/>
        </p:nvSpPr>
        <p:spPr bwMode="auto">
          <a:xfrm>
            <a:off x="8534401" y="237635"/>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07247E4C-788B-4A49-9CDC-725142477515}" type="datetime1">
              <a:rPr lang="sv-SE" smtClean="0"/>
              <a:pPr/>
              <a:t>2019-11-26</a:t>
            </a:fld>
            <a:endParaRPr lang="sv-SE" dirty="0"/>
          </a:p>
        </p:txBody>
      </p:sp>
      <p:sp>
        <p:nvSpPr>
          <p:cNvPr id="30" name="Rectangle 6">
            <a:extLst>
              <a:ext uri="{FF2B5EF4-FFF2-40B4-BE49-F238E27FC236}">
                <a16:creationId xmlns:a16="http://schemas.microsoft.com/office/drawing/2014/main" id="{2DA67050-5BB9-AB4C-B0F9-1ACFA8792217}"/>
              </a:ext>
            </a:extLst>
          </p:cNvPr>
          <p:cNvSpPr txBox="1">
            <a:spLocks noChangeArrowheads="1"/>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65EAC295-B5BC-4B98-BE11-8B11DB9261CC}" type="slidenum">
              <a:rPr lang="sv-SE" smtClean="0"/>
              <a:pPr/>
              <a:t>10</a:t>
            </a:fld>
            <a:endParaRPr lang="sv-SE"/>
          </a:p>
        </p:txBody>
      </p:sp>
      <p:pic>
        <p:nvPicPr>
          <p:cNvPr id="31" name="Bild 3">
            <a:extLst>
              <a:ext uri="{FF2B5EF4-FFF2-40B4-BE49-F238E27FC236}">
                <a16:creationId xmlns:a16="http://schemas.microsoft.com/office/drawing/2014/main" id="{1A7739AD-431B-6143-9BAD-C82A2BE1691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32643" y="287739"/>
            <a:ext cx="1997319" cy="357545"/>
          </a:xfrm>
          <a:prstGeom prst="rect">
            <a:avLst/>
          </a:prstGeom>
        </p:spPr>
      </p:pic>
      <p:grpSp>
        <p:nvGrpSpPr>
          <p:cNvPr id="32" name="Grupp 2">
            <a:extLst>
              <a:ext uri="{FF2B5EF4-FFF2-40B4-BE49-F238E27FC236}">
                <a16:creationId xmlns:a16="http://schemas.microsoft.com/office/drawing/2014/main" id="{67AADB20-BAA8-AB4D-9AAC-61D761480AD5}"/>
              </a:ext>
            </a:extLst>
          </p:cNvPr>
          <p:cNvGrpSpPr/>
          <p:nvPr/>
        </p:nvGrpSpPr>
        <p:grpSpPr>
          <a:xfrm>
            <a:off x="12047537" y="3175"/>
            <a:ext cx="144463" cy="788988"/>
            <a:chOff x="12047537" y="3175"/>
            <a:chExt cx="144463" cy="788988"/>
          </a:xfrm>
        </p:grpSpPr>
        <p:sp>
          <p:nvSpPr>
            <p:cNvPr id="33" name="Rectangle 30">
              <a:extLst>
                <a:ext uri="{FF2B5EF4-FFF2-40B4-BE49-F238E27FC236}">
                  <a16:creationId xmlns:a16="http://schemas.microsoft.com/office/drawing/2014/main" id="{DE120B0D-D818-5D43-A60E-646A67BB09D5}"/>
                </a:ext>
              </a:extLst>
            </p:cNvPr>
            <p:cNvSpPr>
              <a:spLocks noChangeAspect="1" noChangeArrowheads="1"/>
            </p:cNvSpPr>
            <p:nvPr userDrawn="1"/>
          </p:nvSpPr>
          <p:spPr bwMode="auto">
            <a:xfrm>
              <a:off x="12047537" y="3175"/>
              <a:ext cx="144463" cy="144463"/>
            </a:xfrm>
            <a:prstGeom prst="rect">
              <a:avLst/>
            </a:prstGeom>
            <a:solidFill>
              <a:schemeClr val="accent2"/>
            </a:solidFill>
            <a:ln>
              <a:noFill/>
            </a:ln>
            <a:effectLst/>
          </p:spPr>
          <p:txBody>
            <a:bodyPr anchor="ctr">
              <a:spAutoFit/>
            </a:bodyPr>
            <a:lstStyle/>
            <a:p>
              <a:endParaRPr lang="sv-SE"/>
            </a:p>
          </p:txBody>
        </p:sp>
        <p:sp>
          <p:nvSpPr>
            <p:cNvPr id="34" name="Rectangle 31">
              <a:extLst>
                <a:ext uri="{FF2B5EF4-FFF2-40B4-BE49-F238E27FC236}">
                  <a16:creationId xmlns:a16="http://schemas.microsoft.com/office/drawing/2014/main" id="{2D3BA697-F721-D54C-B4F3-FB3159471CDB}"/>
                </a:ext>
              </a:extLst>
            </p:cNvPr>
            <p:cNvSpPr>
              <a:spLocks noChangeAspect="1" noChangeArrowheads="1"/>
            </p:cNvSpPr>
            <p:nvPr userDrawn="1"/>
          </p:nvSpPr>
          <p:spPr bwMode="auto">
            <a:xfrm>
              <a:off x="12047537" y="222250"/>
              <a:ext cx="144463" cy="144463"/>
            </a:xfrm>
            <a:prstGeom prst="rect">
              <a:avLst/>
            </a:prstGeom>
            <a:solidFill>
              <a:schemeClr val="accent2"/>
            </a:solidFill>
            <a:ln>
              <a:noFill/>
            </a:ln>
            <a:effectLst/>
          </p:spPr>
          <p:txBody>
            <a:bodyPr anchor="ctr">
              <a:spAutoFit/>
            </a:bodyPr>
            <a:lstStyle/>
            <a:p>
              <a:endParaRPr lang="sv-SE"/>
            </a:p>
          </p:txBody>
        </p:sp>
        <p:sp>
          <p:nvSpPr>
            <p:cNvPr id="35" name="Rectangle 32">
              <a:extLst>
                <a:ext uri="{FF2B5EF4-FFF2-40B4-BE49-F238E27FC236}">
                  <a16:creationId xmlns:a16="http://schemas.microsoft.com/office/drawing/2014/main" id="{0502076E-816C-1547-9E83-8D713EDB596E}"/>
                </a:ext>
              </a:extLst>
            </p:cNvPr>
            <p:cNvSpPr>
              <a:spLocks noChangeAspect="1" noChangeArrowheads="1"/>
            </p:cNvSpPr>
            <p:nvPr userDrawn="1"/>
          </p:nvSpPr>
          <p:spPr bwMode="auto">
            <a:xfrm>
              <a:off x="12047537" y="434975"/>
              <a:ext cx="144463" cy="144463"/>
            </a:xfrm>
            <a:prstGeom prst="rect">
              <a:avLst/>
            </a:prstGeom>
            <a:solidFill>
              <a:schemeClr val="accent1"/>
            </a:solidFill>
            <a:ln>
              <a:noFill/>
            </a:ln>
            <a:effectLst/>
          </p:spPr>
          <p:txBody>
            <a:bodyPr anchor="ctr">
              <a:spAutoFit/>
            </a:bodyPr>
            <a:lstStyle/>
            <a:p>
              <a:endParaRPr lang="sv-SE"/>
            </a:p>
          </p:txBody>
        </p:sp>
        <p:sp>
          <p:nvSpPr>
            <p:cNvPr id="36" name="Rectangle 33">
              <a:extLst>
                <a:ext uri="{FF2B5EF4-FFF2-40B4-BE49-F238E27FC236}">
                  <a16:creationId xmlns:a16="http://schemas.microsoft.com/office/drawing/2014/main" id="{FADF43E3-36A0-E948-BA7F-33ED8CA64435}"/>
                </a:ext>
              </a:extLst>
            </p:cNvPr>
            <p:cNvSpPr>
              <a:spLocks noChangeAspect="1" noChangeArrowheads="1"/>
            </p:cNvSpPr>
            <p:nvPr userDrawn="1"/>
          </p:nvSpPr>
          <p:spPr bwMode="auto">
            <a:xfrm>
              <a:off x="12047537" y="647700"/>
              <a:ext cx="144463" cy="144463"/>
            </a:xfrm>
            <a:prstGeom prst="rect">
              <a:avLst/>
            </a:prstGeom>
            <a:solidFill>
              <a:schemeClr val="accent2"/>
            </a:solidFill>
            <a:ln>
              <a:noFill/>
            </a:ln>
            <a:effectLst/>
          </p:spPr>
          <p:txBody>
            <a:bodyPr anchor="ctr">
              <a:spAutoFit/>
            </a:bodyPr>
            <a:lstStyle/>
            <a:p>
              <a:endParaRPr lang="sv-SE"/>
            </a:p>
          </p:txBody>
        </p:sp>
      </p:grpSp>
      <p:sp>
        <p:nvSpPr>
          <p:cNvPr id="2" name="Rubrik 1">
            <a:extLst>
              <a:ext uri="{FF2B5EF4-FFF2-40B4-BE49-F238E27FC236}">
                <a16:creationId xmlns:a16="http://schemas.microsoft.com/office/drawing/2014/main" id="{C0DF8260-4BE7-4F12-889B-3CCEFDA1AF81}"/>
              </a:ext>
            </a:extLst>
          </p:cNvPr>
          <p:cNvSpPr>
            <a:spLocks noGrp="1"/>
          </p:cNvSpPr>
          <p:nvPr>
            <p:ph type="ctrTitle"/>
          </p:nvPr>
        </p:nvSpPr>
        <p:spPr>
          <a:xfrm>
            <a:off x="914400" y="3965893"/>
            <a:ext cx="10363200" cy="788101"/>
          </a:xfrm>
        </p:spPr>
        <p:txBody>
          <a:bodyPr/>
          <a:lstStyle/>
          <a:p>
            <a:r>
              <a:rPr lang="sv-SE" sz="4400" b="1" spc="200" dirty="0">
                <a:solidFill>
                  <a:schemeClr val="bg1"/>
                </a:solidFill>
              </a:rPr>
              <a:t>KUNSKAPSSTYRNING</a:t>
            </a:r>
          </a:p>
        </p:txBody>
      </p:sp>
      <p:pic>
        <p:nvPicPr>
          <p:cNvPr id="6" name="Bildobjekt 5">
            <a:extLst>
              <a:ext uri="{FF2B5EF4-FFF2-40B4-BE49-F238E27FC236}">
                <a16:creationId xmlns:a16="http://schemas.microsoft.com/office/drawing/2014/main" id="{EFB36B0A-2C39-214C-9701-24060C99A1F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2643" y="1339469"/>
            <a:ext cx="1284860" cy="1284860"/>
          </a:xfrm>
          <a:prstGeom prst="rect">
            <a:avLst/>
          </a:prstGeom>
        </p:spPr>
      </p:pic>
      <p:sp>
        <p:nvSpPr>
          <p:cNvPr id="19" name="Title 6">
            <a:extLst>
              <a:ext uri="{FF2B5EF4-FFF2-40B4-BE49-F238E27FC236}">
                <a16:creationId xmlns:a16="http://schemas.microsoft.com/office/drawing/2014/main" id="{FC3600E1-8179-1E43-BA3D-9F7FE36875C3}"/>
              </a:ext>
            </a:extLst>
          </p:cNvPr>
          <p:cNvSpPr txBox="1">
            <a:spLocks/>
          </p:cNvSpPr>
          <p:nvPr/>
        </p:nvSpPr>
        <p:spPr bwMode="auto">
          <a:xfrm>
            <a:off x="2476500" y="1339469"/>
            <a:ext cx="7467600" cy="1863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ctr"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a:lstStyle>
          <a:p>
            <a:pPr>
              <a:lnSpc>
                <a:spcPct val="90000"/>
              </a:lnSpc>
            </a:pPr>
            <a:r>
              <a:rPr lang="sv-SE" sz="1800" kern="0" spc="300" dirty="0"/>
              <a:t>HÄLSANS BESTÄMNINGSFAKTORER</a:t>
            </a:r>
          </a:p>
          <a:p>
            <a:pPr algn="l">
              <a:lnSpc>
                <a:spcPct val="90000"/>
              </a:lnSpc>
            </a:pPr>
            <a:endParaRPr lang="sv-SE" sz="1800" kern="0" spc="300" dirty="0"/>
          </a:p>
          <a:p>
            <a:pPr>
              <a:lnSpc>
                <a:spcPct val="90000"/>
              </a:lnSpc>
            </a:pPr>
            <a:endParaRPr lang="sv-SE" sz="1800" kern="0" spc="300" dirty="0"/>
          </a:p>
          <a:p>
            <a:pPr algn="l">
              <a:lnSpc>
                <a:spcPct val="90000"/>
              </a:lnSpc>
            </a:pPr>
            <a:endParaRPr lang="sv-SE" sz="1800" kern="0" spc="300" dirty="0">
              <a:latin typeface="+mn-lt"/>
            </a:endParaRPr>
          </a:p>
          <a:p>
            <a:pPr marL="457200" indent="-457200" algn="l">
              <a:lnSpc>
                <a:spcPct val="90000"/>
              </a:lnSpc>
              <a:buFont typeface="Arial" panose="020B0604020202020204" pitchFamily="34" charset="0"/>
              <a:buChar char="•"/>
            </a:pPr>
            <a:endParaRPr lang="sv-SE" sz="1800" kern="0" spc="300" dirty="0">
              <a:latin typeface="+mn-lt"/>
            </a:endParaRPr>
          </a:p>
          <a:p>
            <a:pPr marL="457200" indent="-457200" algn="l">
              <a:lnSpc>
                <a:spcPct val="90000"/>
              </a:lnSpc>
              <a:buFont typeface="Arial" panose="020B0604020202020204" pitchFamily="34" charset="0"/>
              <a:buChar char="•"/>
            </a:pPr>
            <a:endParaRPr lang="sv-SE" sz="1800" kern="0" spc="300" dirty="0">
              <a:solidFill>
                <a:schemeClr val="tx1"/>
              </a:solidFill>
              <a:latin typeface="+mn-lt"/>
            </a:endParaRPr>
          </a:p>
          <a:p>
            <a:pPr marL="914400" lvl="1" indent="-457200">
              <a:lnSpc>
                <a:spcPct val="90000"/>
              </a:lnSpc>
              <a:buFont typeface="Arial" panose="020B0604020202020204" pitchFamily="34" charset="0"/>
              <a:buChar char="•"/>
            </a:pPr>
            <a:endParaRPr lang="sv-SE" sz="1800" kern="0" spc="300" dirty="0">
              <a:solidFill>
                <a:schemeClr val="tx1"/>
              </a:solidFill>
              <a:latin typeface="+mn-lt"/>
            </a:endParaRPr>
          </a:p>
          <a:p>
            <a:pPr marL="457200" indent="-457200" algn="l">
              <a:lnSpc>
                <a:spcPct val="90000"/>
              </a:lnSpc>
              <a:buFont typeface="Arial" panose="020B0604020202020204" pitchFamily="34" charset="0"/>
              <a:buChar char="•"/>
            </a:pPr>
            <a:endParaRPr lang="sv-SE" sz="3200" kern="0" spc="300" dirty="0"/>
          </a:p>
        </p:txBody>
      </p:sp>
      <p:pic>
        <p:nvPicPr>
          <p:cNvPr id="5" name="Bildobjekt 4">
            <a:extLst>
              <a:ext uri="{FF2B5EF4-FFF2-40B4-BE49-F238E27FC236}">
                <a16:creationId xmlns:a16="http://schemas.microsoft.com/office/drawing/2014/main" id="{2A4DCCE8-D836-C149-969E-BC2F59DE1F7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86350" y="1779128"/>
            <a:ext cx="6847900" cy="4808918"/>
          </a:xfrm>
          <a:prstGeom prst="rect">
            <a:avLst/>
          </a:prstGeom>
        </p:spPr>
      </p:pic>
      <p:sp>
        <p:nvSpPr>
          <p:cNvPr id="3" name="Platshållare för datum 2">
            <a:extLst>
              <a:ext uri="{FF2B5EF4-FFF2-40B4-BE49-F238E27FC236}">
                <a16:creationId xmlns:a16="http://schemas.microsoft.com/office/drawing/2014/main" id="{C5B5F506-287F-B74E-98C2-B26FF67E7D43}"/>
              </a:ext>
            </a:extLst>
          </p:cNvPr>
          <p:cNvSpPr>
            <a:spLocks noGrp="1"/>
          </p:cNvSpPr>
          <p:nvPr>
            <p:ph type="dt" sz="half" idx="2"/>
          </p:nvPr>
        </p:nvSpPr>
        <p:spPr/>
        <p:txBody>
          <a:bodyPr/>
          <a:lstStyle/>
          <a:p>
            <a:r>
              <a:rPr lang="sv-SE"/>
              <a:t>2019-11-11</a:t>
            </a:r>
          </a:p>
        </p:txBody>
      </p:sp>
      <p:sp>
        <p:nvSpPr>
          <p:cNvPr id="7" name="Platshållare för bildnummer 6">
            <a:extLst>
              <a:ext uri="{FF2B5EF4-FFF2-40B4-BE49-F238E27FC236}">
                <a16:creationId xmlns:a16="http://schemas.microsoft.com/office/drawing/2014/main" id="{6602634A-321F-084D-85D7-863C22271CE0}"/>
              </a:ext>
            </a:extLst>
          </p:cNvPr>
          <p:cNvSpPr>
            <a:spLocks noGrp="1"/>
          </p:cNvSpPr>
          <p:nvPr>
            <p:ph type="sldNum" sz="quarter" idx="4"/>
          </p:nvPr>
        </p:nvSpPr>
        <p:spPr/>
        <p:txBody>
          <a:bodyPr/>
          <a:lstStyle/>
          <a:p>
            <a:fld id="{C1A088CD-CCDE-49E5-84E6-67161CD99BDA}" type="slidenum">
              <a:rPr lang="sv-SE" smtClean="0"/>
              <a:pPr/>
              <a:t>10</a:t>
            </a:fld>
            <a:endParaRPr lang="sv-SE"/>
          </a:p>
        </p:txBody>
      </p:sp>
      <p:sp>
        <p:nvSpPr>
          <p:cNvPr id="8" name="Platshållare för sidfot 7">
            <a:extLst>
              <a:ext uri="{FF2B5EF4-FFF2-40B4-BE49-F238E27FC236}">
                <a16:creationId xmlns:a16="http://schemas.microsoft.com/office/drawing/2014/main" id="{F0246C71-818D-9843-A0BE-8A00C4C1B5E4}"/>
              </a:ext>
            </a:extLst>
          </p:cNvPr>
          <p:cNvSpPr>
            <a:spLocks noGrp="1"/>
          </p:cNvSpPr>
          <p:nvPr>
            <p:ph type="ftr" sz="quarter" idx="3"/>
          </p:nvPr>
        </p:nvSpPr>
        <p:spPr/>
        <p:txBody>
          <a:bodyPr/>
          <a:lstStyle/>
          <a:p>
            <a:r>
              <a:rPr lang="sv-SE"/>
              <a:t>Hälso- och sjukvårdsförvaltningen</a:t>
            </a:r>
          </a:p>
        </p:txBody>
      </p:sp>
    </p:spTree>
    <p:extLst>
      <p:ext uri="{BB962C8B-B14F-4D97-AF65-F5344CB8AC3E}">
        <p14:creationId xmlns:p14="http://schemas.microsoft.com/office/powerpoint/2010/main" val="41491870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ate Placeholder 3">
            <a:extLst>
              <a:ext uri="{FF2B5EF4-FFF2-40B4-BE49-F238E27FC236}">
                <a16:creationId xmlns:a16="http://schemas.microsoft.com/office/drawing/2014/main" id="{D0F702EB-4341-7941-AA37-A713BB89447A}"/>
              </a:ext>
            </a:extLst>
          </p:cNvPr>
          <p:cNvSpPr txBox="1">
            <a:spLocks/>
          </p:cNvSpPr>
          <p:nvPr/>
        </p:nvSpPr>
        <p:spPr bwMode="auto">
          <a:xfrm>
            <a:off x="8534401" y="237635"/>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B994E8D3-EB01-4B97-B7C9-9BC7CD4011D7}" type="datetime1">
              <a:rPr lang="sv-SE" smtClean="0"/>
              <a:pPr/>
              <a:t>2019-11-26</a:t>
            </a:fld>
            <a:endParaRPr lang="sv-SE"/>
          </a:p>
        </p:txBody>
      </p:sp>
      <p:sp>
        <p:nvSpPr>
          <p:cNvPr id="25" name="Footer Placeholder 4">
            <a:extLst>
              <a:ext uri="{FF2B5EF4-FFF2-40B4-BE49-F238E27FC236}">
                <a16:creationId xmlns:a16="http://schemas.microsoft.com/office/drawing/2014/main" id="{3CB16122-3FA7-2C43-A01E-41657C2E4897}"/>
              </a:ext>
            </a:extLst>
          </p:cNvPr>
          <p:cNvSpPr txBox="1">
            <a:spLocks/>
          </p:cNvSpPr>
          <p:nvPr/>
        </p:nvSpPr>
        <p:spPr bwMode="auto">
          <a:xfrm>
            <a:off x="8534401" y="655027"/>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r>
              <a:rPr lang="sv-SE"/>
              <a:t>Organisation/Namn</a:t>
            </a:r>
          </a:p>
        </p:txBody>
      </p:sp>
      <p:sp>
        <p:nvSpPr>
          <p:cNvPr id="26" name="Slide Number Placeholder 5">
            <a:extLst>
              <a:ext uri="{FF2B5EF4-FFF2-40B4-BE49-F238E27FC236}">
                <a16:creationId xmlns:a16="http://schemas.microsoft.com/office/drawing/2014/main" id="{FEF90D2B-710D-6348-A888-21FBAC547DF8}"/>
              </a:ext>
            </a:extLst>
          </p:cNvPr>
          <p:cNvSpPr txBox="1">
            <a:spLocks/>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DDBEBB44-B4B5-45AD-87A9-3B8A569A17F0}" type="slidenum">
              <a:rPr lang="sv-SE" smtClean="0"/>
              <a:pPr/>
              <a:t>11</a:t>
            </a:fld>
            <a:endParaRPr lang="sv-SE"/>
          </a:p>
        </p:txBody>
      </p:sp>
      <p:sp>
        <p:nvSpPr>
          <p:cNvPr id="27" name="Rektangel 1">
            <a:extLst>
              <a:ext uri="{FF2B5EF4-FFF2-40B4-BE49-F238E27FC236}">
                <a16:creationId xmlns:a16="http://schemas.microsoft.com/office/drawing/2014/main" id="{1E5797B6-7456-0641-B8D4-38B263CD81A6}"/>
              </a:ext>
            </a:extLst>
          </p:cNvPr>
          <p:cNvSpPr/>
          <p:nvPr/>
        </p:nvSpPr>
        <p:spPr bwMode="auto">
          <a:xfrm>
            <a:off x="0" y="0"/>
            <a:ext cx="12192000" cy="949234"/>
          </a:xfrm>
          <a:prstGeom prst="rect">
            <a:avLst/>
          </a:prstGeom>
          <a:solidFill>
            <a:srgbClr val="E9E3D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a:ln>
                <a:noFill/>
              </a:ln>
              <a:solidFill>
                <a:schemeClr val="tx1"/>
              </a:solidFill>
              <a:effectLst/>
              <a:latin typeface="Verdana" pitchFamily="34" charset="0"/>
              <a:ea typeface="Geneva" pitchFamily="1" charset="-128"/>
            </a:endParaRPr>
          </a:p>
        </p:txBody>
      </p:sp>
      <p:sp>
        <p:nvSpPr>
          <p:cNvPr id="28" name="Rectangle 4">
            <a:extLst>
              <a:ext uri="{FF2B5EF4-FFF2-40B4-BE49-F238E27FC236}">
                <a16:creationId xmlns:a16="http://schemas.microsoft.com/office/drawing/2014/main" id="{82012267-A550-9549-AD7D-6C4EFE2EA7E9}"/>
              </a:ext>
            </a:extLst>
          </p:cNvPr>
          <p:cNvSpPr txBox="1">
            <a:spLocks noChangeArrowheads="1"/>
          </p:cNvSpPr>
          <p:nvPr/>
        </p:nvSpPr>
        <p:spPr bwMode="auto">
          <a:xfrm>
            <a:off x="8534401" y="237635"/>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07247E4C-788B-4A49-9CDC-725142477515}" type="datetime1">
              <a:rPr lang="sv-SE" smtClean="0"/>
              <a:pPr/>
              <a:t>2019-11-26</a:t>
            </a:fld>
            <a:endParaRPr lang="sv-SE" dirty="0"/>
          </a:p>
        </p:txBody>
      </p:sp>
      <p:sp>
        <p:nvSpPr>
          <p:cNvPr id="30" name="Rectangle 6">
            <a:extLst>
              <a:ext uri="{FF2B5EF4-FFF2-40B4-BE49-F238E27FC236}">
                <a16:creationId xmlns:a16="http://schemas.microsoft.com/office/drawing/2014/main" id="{2DA67050-5BB9-AB4C-B0F9-1ACFA8792217}"/>
              </a:ext>
            </a:extLst>
          </p:cNvPr>
          <p:cNvSpPr txBox="1">
            <a:spLocks noChangeArrowheads="1"/>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65EAC295-B5BC-4B98-BE11-8B11DB9261CC}" type="slidenum">
              <a:rPr lang="sv-SE" smtClean="0"/>
              <a:pPr/>
              <a:t>11</a:t>
            </a:fld>
            <a:endParaRPr lang="sv-SE"/>
          </a:p>
        </p:txBody>
      </p:sp>
      <p:pic>
        <p:nvPicPr>
          <p:cNvPr id="31" name="Bild 3">
            <a:extLst>
              <a:ext uri="{FF2B5EF4-FFF2-40B4-BE49-F238E27FC236}">
                <a16:creationId xmlns:a16="http://schemas.microsoft.com/office/drawing/2014/main" id="{1A7739AD-431B-6143-9BAD-C82A2BE1691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32643" y="287739"/>
            <a:ext cx="1997319" cy="357545"/>
          </a:xfrm>
          <a:prstGeom prst="rect">
            <a:avLst/>
          </a:prstGeom>
        </p:spPr>
      </p:pic>
      <p:grpSp>
        <p:nvGrpSpPr>
          <p:cNvPr id="32" name="Grupp 2">
            <a:extLst>
              <a:ext uri="{FF2B5EF4-FFF2-40B4-BE49-F238E27FC236}">
                <a16:creationId xmlns:a16="http://schemas.microsoft.com/office/drawing/2014/main" id="{67AADB20-BAA8-AB4D-9AAC-61D761480AD5}"/>
              </a:ext>
            </a:extLst>
          </p:cNvPr>
          <p:cNvGrpSpPr/>
          <p:nvPr/>
        </p:nvGrpSpPr>
        <p:grpSpPr>
          <a:xfrm>
            <a:off x="12047537" y="3175"/>
            <a:ext cx="144463" cy="788988"/>
            <a:chOff x="12047537" y="3175"/>
            <a:chExt cx="144463" cy="788988"/>
          </a:xfrm>
        </p:grpSpPr>
        <p:sp>
          <p:nvSpPr>
            <p:cNvPr id="33" name="Rectangle 30">
              <a:extLst>
                <a:ext uri="{FF2B5EF4-FFF2-40B4-BE49-F238E27FC236}">
                  <a16:creationId xmlns:a16="http://schemas.microsoft.com/office/drawing/2014/main" id="{DE120B0D-D818-5D43-A60E-646A67BB09D5}"/>
                </a:ext>
              </a:extLst>
            </p:cNvPr>
            <p:cNvSpPr>
              <a:spLocks noChangeAspect="1" noChangeArrowheads="1"/>
            </p:cNvSpPr>
            <p:nvPr userDrawn="1"/>
          </p:nvSpPr>
          <p:spPr bwMode="auto">
            <a:xfrm>
              <a:off x="12047537" y="3175"/>
              <a:ext cx="144463" cy="144463"/>
            </a:xfrm>
            <a:prstGeom prst="rect">
              <a:avLst/>
            </a:prstGeom>
            <a:solidFill>
              <a:schemeClr val="accent2"/>
            </a:solidFill>
            <a:ln>
              <a:noFill/>
            </a:ln>
            <a:effectLst/>
          </p:spPr>
          <p:txBody>
            <a:bodyPr anchor="ctr">
              <a:spAutoFit/>
            </a:bodyPr>
            <a:lstStyle/>
            <a:p>
              <a:endParaRPr lang="sv-SE"/>
            </a:p>
          </p:txBody>
        </p:sp>
        <p:sp>
          <p:nvSpPr>
            <p:cNvPr id="34" name="Rectangle 31">
              <a:extLst>
                <a:ext uri="{FF2B5EF4-FFF2-40B4-BE49-F238E27FC236}">
                  <a16:creationId xmlns:a16="http://schemas.microsoft.com/office/drawing/2014/main" id="{2D3BA697-F721-D54C-B4F3-FB3159471CDB}"/>
                </a:ext>
              </a:extLst>
            </p:cNvPr>
            <p:cNvSpPr>
              <a:spLocks noChangeAspect="1" noChangeArrowheads="1"/>
            </p:cNvSpPr>
            <p:nvPr userDrawn="1"/>
          </p:nvSpPr>
          <p:spPr bwMode="auto">
            <a:xfrm>
              <a:off x="12047537" y="222250"/>
              <a:ext cx="144463" cy="144463"/>
            </a:xfrm>
            <a:prstGeom prst="rect">
              <a:avLst/>
            </a:prstGeom>
            <a:solidFill>
              <a:schemeClr val="accent2"/>
            </a:solidFill>
            <a:ln>
              <a:noFill/>
            </a:ln>
            <a:effectLst/>
          </p:spPr>
          <p:txBody>
            <a:bodyPr anchor="ctr">
              <a:spAutoFit/>
            </a:bodyPr>
            <a:lstStyle/>
            <a:p>
              <a:endParaRPr lang="sv-SE"/>
            </a:p>
          </p:txBody>
        </p:sp>
        <p:sp>
          <p:nvSpPr>
            <p:cNvPr id="35" name="Rectangle 32">
              <a:extLst>
                <a:ext uri="{FF2B5EF4-FFF2-40B4-BE49-F238E27FC236}">
                  <a16:creationId xmlns:a16="http://schemas.microsoft.com/office/drawing/2014/main" id="{0502076E-816C-1547-9E83-8D713EDB596E}"/>
                </a:ext>
              </a:extLst>
            </p:cNvPr>
            <p:cNvSpPr>
              <a:spLocks noChangeAspect="1" noChangeArrowheads="1"/>
            </p:cNvSpPr>
            <p:nvPr userDrawn="1"/>
          </p:nvSpPr>
          <p:spPr bwMode="auto">
            <a:xfrm>
              <a:off x="12047537" y="434975"/>
              <a:ext cx="144463" cy="144463"/>
            </a:xfrm>
            <a:prstGeom prst="rect">
              <a:avLst/>
            </a:prstGeom>
            <a:solidFill>
              <a:schemeClr val="accent1"/>
            </a:solidFill>
            <a:ln>
              <a:noFill/>
            </a:ln>
            <a:effectLst/>
          </p:spPr>
          <p:txBody>
            <a:bodyPr anchor="ctr">
              <a:spAutoFit/>
            </a:bodyPr>
            <a:lstStyle/>
            <a:p>
              <a:endParaRPr lang="sv-SE"/>
            </a:p>
          </p:txBody>
        </p:sp>
        <p:sp>
          <p:nvSpPr>
            <p:cNvPr id="36" name="Rectangle 33">
              <a:extLst>
                <a:ext uri="{FF2B5EF4-FFF2-40B4-BE49-F238E27FC236}">
                  <a16:creationId xmlns:a16="http://schemas.microsoft.com/office/drawing/2014/main" id="{FADF43E3-36A0-E948-BA7F-33ED8CA64435}"/>
                </a:ext>
              </a:extLst>
            </p:cNvPr>
            <p:cNvSpPr>
              <a:spLocks noChangeAspect="1" noChangeArrowheads="1"/>
            </p:cNvSpPr>
            <p:nvPr userDrawn="1"/>
          </p:nvSpPr>
          <p:spPr bwMode="auto">
            <a:xfrm>
              <a:off x="12047537" y="647700"/>
              <a:ext cx="144463" cy="144463"/>
            </a:xfrm>
            <a:prstGeom prst="rect">
              <a:avLst/>
            </a:prstGeom>
            <a:solidFill>
              <a:schemeClr val="accent2"/>
            </a:solidFill>
            <a:ln>
              <a:noFill/>
            </a:ln>
            <a:effectLst/>
          </p:spPr>
          <p:txBody>
            <a:bodyPr anchor="ctr">
              <a:spAutoFit/>
            </a:bodyPr>
            <a:lstStyle/>
            <a:p>
              <a:endParaRPr lang="sv-SE"/>
            </a:p>
          </p:txBody>
        </p:sp>
      </p:grpSp>
      <p:sp>
        <p:nvSpPr>
          <p:cNvPr id="2" name="Rubrik 1">
            <a:extLst>
              <a:ext uri="{FF2B5EF4-FFF2-40B4-BE49-F238E27FC236}">
                <a16:creationId xmlns:a16="http://schemas.microsoft.com/office/drawing/2014/main" id="{C0DF8260-4BE7-4F12-889B-3CCEFDA1AF81}"/>
              </a:ext>
            </a:extLst>
          </p:cNvPr>
          <p:cNvSpPr>
            <a:spLocks noGrp="1"/>
          </p:cNvSpPr>
          <p:nvPr>
            <p:ph type="ctrTitle"/>
          </p:nvPr>
        </p:nvSpPr>
        <p:spPr>
          <a:xfrm>
            <a:off x="914400" y="3965893"/>
            <a:ext cx="10363200" cy="788101"/>
          </a:xfrm>
        </p:spPr>
        <p:txBody>
          <a:bodyPr/>
          <a:lstStyle/>
          <a:p>
            <a:r>
              <a:rPr lang="sv-SE" sz="4400" b="1" spc="200" dirty="0">
                <a:solidFill>
                  <a:schemeClr val="bg1"/>
                </a:solidFill>
              </a:rPr>
              <a:t>KUNSKAPSSTYRNING</a:t>
            </a:r>
          </a:p>
        </p:txBody>
      </p:sp>
      <p:pic>
        <p:nvPicPr>
          <p:cNvPr id="6" name="Bildobjekt 5">
            <a:extLst>
              <a:ext uri="{FF2B5EF4-FFF2-40B4-BE49-F238E27FC236}">
                <a16:creationId xmlns:a16="http://schemas.microsoft.com/office/drawing/2014/main" id="{EFB36B0A-2C39-214C-9701-24060C99A1F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2643" y="1339469"/>
            <a:ext cx="1284860" cy="1284860"/>
          </a:xfrm>
          <a:prstGeom prst="rect">
            <a:avLst/>
          </a:prstGeom>
        </p:spPr>
      </p:pic>
      <p:sp>
        <p:nvSpPr>
          <p:cNvPr id="19" name="Title 6">
            <a:extLst>
              <a:ext uri="{FF2B5EF4-FFF2-40B4-BE49-F238E27FC236}">
                <a16:creationId xmlns:a16="http://schemas.microsoft.com/office/drawing/2014/main" id="{FC3600E1-8179-1E43-BA3D-9F7FE36875C3}"/>
              </a:ext>
            </a:extLst>
          </p:cNvPr>
          <p:cNvSpPr txBox="1">
            <a:spLocks/>
          </p:cNvSpPr>
          <p:nvPr/>
        </p:nvSpPr>
        <p:spPr bwMode="auto">
          <a:xfrm>
            <a:off x="2362200" y="1838325"/>
            <a:ext cx="5130800" cy="3584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ctr"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a:lstStyle>
          <a:p>
            <a:pPr algn="l">
              <a:lnSpc>
                <a:spcPct val="90000"/>
              </a:lnSpc>
            </a:pPr>
            <a:r>
              <a:rPr lang="sv-SE" sz="1600" kern="0" spc="300" dirty="0">
                <a:solidFill>
                  <a:schemeClr val="tx1">
                    <a:lumMod val="65000"/>
                    <a:lumOff val="35000"/>
                  </a:schemeClr>
                </a:solidFill>
              </a:rPr>
              <a:t>HUVUDSLUTSATS 1:</a:t>
            </a:r>
          </a:p>
          <a:p>
            <a:pPr algn="l">
              <a:lnSpc>
                <a:spcPct val="90000"/>
              </a:lnSpc>
            </a:pPr>
            <a:endParaRPr lang="sv-SE" sz="1800" kern="0" spc="300" dirty="0"/>
          </a:p>
          <a:p>
            <a:pPr algn="l">
              <a:lnSpc>
                <a:spcPct val="90000"/>
              </a:lnSpc>
            </a:pPr>
            <a:r>
              <a:rPr lang="sv-SE" sz="1800" kern="0" spc="300" dirty="0"/>
              <a:t>HÄLSAN FÖRBÄTTRAS</a:t>
            </a:r>
          </a:p>
          <a:p>
            <a:pPr algn="l">
              <a:lnSpc>
                <a:spcPct val="90000"/>
              </a:lnSpc>
            </a:pPr>
            <a:endParaRPr lang="sv-SE" sz="1800" kern="0" spc="300" dirty="0"/>
          </a:p>
          <a:p>
            <a:pPr marL="285750" indent="-285750" algn="l">
              <a:lnSpc>
                <a:spcPct val="200000"/>
              </a:lnSpc>
              <a:buFont typeface="Arial" panose="020B0604020202020204" pitchFamily="34" charset="0"/>
              <a:buChar char="•"/>
            </a:pPr>
            <a:r>
              <a:rPr lang="sv-SE" sz="1800" kern="0" dirty="0"/>
              <a:t>Hög utbildningsnivå</a:t>
            </a:r>
          </a:p>
          <a:p>
            <a:pPr marL="285750" indent="-285750" algn="l">
              <a:lnSpc>
                <a:spcPct val="200000"/>
              </a:lnSpc>
              <a:buFont typeface="Arial" panose="020B0604020202020204" pitchFamily="34" charset="0"/>
              <a:buChar char="•"/>
            </a:pPr>
            <a:r>
              <a:rPr lang="sv-SE" sz="1800" kern="0" dirty="0"/>
              <a:t>God ekonomisk utveckling</a:t>
            </a:r>
          </a:p>
          <a:p>
            <a:pPr marL="285750" indent="-285750" algn="l">
              <a:lnSpc>
                <a:spcPct val="200000"/>
              </a:lnSpc>
              <a:buFont typeface="Arial" panose="020B0604020202020204" pitchFamily="34" charset="0"/>
              <a:buChar char="•"/>
            </a:pPr>
            <a:r>
              <a:rPr lang="sv-SE" sz="1800" kern="0" dirty="0"/>
              <a:t>Hälsosamma levnadsvanor</a:t>
            </a:r>
          </a:p>
          <a:p>
            <a:pPr marL="285750" indent="-285750" algn="l">
              <a:lnSpc>
                <a:spcPct val="200000"/>
              </a:lnSpc>
              <a:buFont typeface="Arial" panose="020B0604020202020204" pitchFamily="34" charset="0"/>
              <a:buChar char="•"/>
            </a:pPr>
            <a:r>
              <a:rPr lang="sv-SE" sz="1800" kern="0" dirty="0"/>
              <a:t>Medellivslängden ökar</a:t>
            </a:r>
          </a:p>
          <a:p>
            <a:pPr algn="l">
              <a:lnSpc>
                <a:spcPct val="90000"/>
              </a:lnSpc>
            </a:pPr>
            <a:endParaRPr lang="sv-SE" sz="1800" kern="0" spc="300" dirty="0"/>
          </a:p>
          <a:p>
            <a:pPr algn="l">
              <a:lnSpc>
                <a:spcPct val="90000"/>
              </a:lnSpc>
            </a:pPr>
            <a:endParaRPr lang="sv-SE" sz="1800" kern="0" spc="300" dirty="0">
              <a:latin typeface="+mn-lt"/>
            </a:endParaRPr>
          </a:p>
          <a:p>
            <a:pPr marL="457200" indent="-457200" algn="l">
              <a:lnSpc>
                <a:spcPct val="90000"/>
              </a:lnSpc>
              <a:buFont typeface="Arial" panose="020B0604020202020204" pitchFamily="34" charset="0"/>
              <a:buChar char="•"/>
            </a:pPr>
            <a:endParaRPr lang="sv-SE" sz="1800" kern="0" spc="300" dirty="0">
              <a:latin typeface="+mn-lt"/>
            </a:endParaRPr>
          </a:p>
          <a:p>
            <a:pPr marL="457200" indent="-457200" algn="l">
              <a:lnSpc>
                <a:spcPct val="90000"/>
              </a:lnSpc>
              <a:buFont typeface="Arial" panose="020B0604020202020204" pitchFamily="34" charset="0"/>
              <a:buChar char="•"/>
            </a:pPr>
            <a:endParaRPr lang="sv-SE" sz="1800" kern="0" spc="300" dirty="0">
              <a:solidFill>
                <a:schemeClr val="tx1"/>
              </a:solidFill>
              <a:latin typeface="+mn-lt"/>
            </a:endParaRPr>
          </a:p>
          <a:p>
            <a:pPr marL="914400" lvl="1" indent="-457200">
              <a:lnSpc>
                <a:spcPct val="90000"/>
              </a:lnSpc>
              <a:buFont typeface="Arial" panose="020B0604020202020204" pitchFamily="34" charset="0"/>
              <a:buChar char="•"/>
            </a:pPr>
            <a:endParaRPr lang="sv-SE" sz="1800" kern="0" spc="300" dirty="0">
              <a:solidFill>
                <a:schemeClr val="tx1"/>
              </a:solidFill>
              <a:latin typeface="+mn-lt"/>
            </a:endParaRPr>
          </a:p>
          <a:p>
            <a:pPr marL="457200" indent="-457200" algn="l">
              <a:lnSpc>
                <a:spcPct val="90000"/>
              </a:lnSpc>
              <a:buFont typeface="Arial" panose="020B0604020202020204" pitchFamily="34" charset="0"/>
              <a:buChar char="•"/>
            </a:pPr>
            <a:endParaRPr lang="sv-SE" sz="3200" kern="0" spc="300" dirty="0"/>
          </a:p>
        </p:txBody>
      </p:sp>
      <p:pic>
        <p:nvPicPr>
          <p:cNvPr id="4" name="Bildobjekt 3">
            <a:extLst>
              <a:ext uri="{FF2B5EF4-FFF2-40B4-BE49-F238E27FC236}">
                <a16:creationId xmlns:a16="http://schemas.microsoft.com/office/drawing/2014/main" id="{CF144787-6806-6D4C-875C-2A3C2917D40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1666" r="5724"/>
          <a:stretch/>
        </p:blipFill>
        <p:spPr>
          <a:xfrm>
            <a:off x="6601969" y="932438"/>
            <a:ext cx="5586984" cy="5959816"/>
          </a:xfrm>
          <a:prstGeom prst="rect">
            <a:avLst/>
          </a:prstGeom>
        </p:spPr>
      </p:pic>
      <p:sp>
        <p:nvSpPr>
          <p:cNvPr id="3" name="Platshållare för datum 2">
            <a:extLst>
              <a:ext uri="{FF2B5EF4-FFF2-40B4-BE49-F238E27FC236}">
                <a16:creationId xmlns:a16="http://schemas.microsoft.com/office/drawing/2014/main" id="{2DC49F15-43FE-4942-8161-964EC2476570}"/>
              </a:ext>
            </a:extLst>
          </p:cNvPr>
          <p:cNvSpPr>
            <a:spLocks noGrp="1"/>
          </p:cNvSpPr>
          <p:nvPr>
            <p:ph type="dt" sz="half" idx="2"/>
          </p:nvPr>
        </p:nvSpPr>
        <p:spPr/>
        <p:txBody>
          <a:bodyPr/>
          <a:lstStyle/>
          <a:p>
            <a:r>
              <a:rPr lang="sv-SE"/>
              <a:t>2019-11-11</a:t>
            </a:r>
          </a:p>
        </p:txBody>
      </p:sp>
      <p:sp>
        <p:nvSpPr>
          <p:cNvPr id="7" name="Platshållare för bildnummer 6">
            <a:extLst>
              <a:ext uri="{FF2B5EF4-FFF2-40B4-BE49-F238E27FC236}">
                <a16:creationId xmlns:a16="http://schemas.microsoft.com/office/drawing/2014/main" id="{1D15C215-7D96-DA4C-91B2-E5559CE6C172}"/>
              </a:ext>
            </a:extLst>
          </p:cNvPr>
          <p:cNvSpPr>
            <a:spLocks noGrp="1"/>
          </p:cNvSpPr>
          <p:nvPr>
            <p:ph type="sldNum" sz="quarter" idx="4"/>
          </p:nvPr>
        </p:nvSpPr>
        <p:spPr/>
        <p:txBody>
          <a:bodyPr/>
          <a:lstStyle/>
          <a:p>
            <a:fld id="{C1A088CD-CCDE-49E5-84E6-67161CD99BDA}" type="slidenum">
              <a:rPr lang="sv-SE" smtClean="0"/>
              <a:pPr/>
              <a:t>11</a:t>
            </a:fld>
            <a:endParaRPr lang="sv-SE"/>
          </a:p>
        </p:txBody>
      </p:sp>
      <p:sp>
        <p:nvSpPr>
          <p:cNvPr id="8" name="Platshållare för sidfot 7">
            <a:extLst>
              <a:ext uri="{FF2B5EF4-FFF2-40B4-BE49-F238E27FC236}">
                <a16:creationId xmlns:a16="http://schemas.microsoft.com/office/drawing/2014/main" id="{F74AA75F-8DE0-C040-B22A-A588F57676A0}"/>
              </a:ext>
            </a:extLst>
          </p:cNvPr>
          <p:cNvSpPr>
            <a:spLocks noGrp="1"/>
          </p:cNvSpPr>
          <p:nvPr>
            <p:ph type="ftr" sz="quarter" idx="3"/>
          </p:nvPr>
        </p:nvSpPr>
        <p:spPr/>
        <p:txBody>
          <a:bodyPr/>
          <a:lstStyle/>
          <a:p>
            <a:r>
              <a:rPr lang="sv-SE"/>
              <a:t>Hälso- och sjukvårdsförvaltningen</a:t>
            </a:r>
          </a:p>
        </p:txBody>
      </p:sp>
    </p:spTree>
    <p:extLst>
      <p:ext uri="{BB962C8B-B14F-4D97-AF65-F5344CB8AC3E}">
        <p14:creationId xmlns:p14="http://schemas.microsoft.com/office/powerpoint/2010/main" val="2085530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ate Placeholder 3">
            <a:extLst>
              <a:ext uri="{FF2B5EF4-FFF2-40B4-BE49-F238E27FC236}">
                <a16:creationId xmlns:a16="http://schemas.microsoft.com/office/drawing/2014/main" id="{D0F702EB-4341-7941-AA37-A713BB89447A}"/>
              </a:ext>
            </a:extLst>
          </p:cNvPr>
          <p:cNvSpPr txBox="1">
            <a:spLocks/>
          </p:cNvSpPr>
          <p:nvPr/>
        </p:nvSpPr>
        <p:spPr bwMode="auto">
          <a:xfrm>
            <a:off x="8534401" y="237635"/>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B994E8D3-EB01-4B97-B7C9-9BC7CD4011D7}" type="datetime1">
              <a:rPr lang="sv-SE" smtClean="0"/>
              <a:pPr/>
              <a:t>2019-11-26</a:t>
            </a:fld>
            <a:endParaRPr lang="sv-SE"/>
          </a:p>
        </p:txBody>
      </p:sp>
      <p:sp>
        <p:nvSpPr>
          <p:cNvPr id="25" name="Footer Placeholder 4">
            <a:extLst>
              <a:ext uri="{FF2B5EF4-FFF2-40B4-BE49-F238E27FC236}">
                <a16:creationId xmlns:a16="http://schemas.microsoft.com/office/drawing/2014/main" id="{3CB16122-3FA7-2C43-A01E-41657C2E4897}"/>
              </a:ext>
            </a:extLst>
          </p:cNvPr>
          <p:cNvSpPr txBox="1">
            <a:spLocks/>
          </p:cNvSpPr>
          <p:nvPr/>
        </p:nvSpPr>
        <p:spPr bwMode="auto">
          <a:xfrm>
            <a:off x="8534401" y="655027"/>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r>
              <a:rPr lang="sv-SE"/>
              <a:t>Organisation/Namn</a:t>
            </a:r>
          </a:p>
        </p:txBody>
      </p:sp>
      <p:sp>
        <p:nvSpPr>
          <p:cNvPr id="26" name="Slide Number Placeholder 5">
            <a:extLst>
              <a:ext uri="{FF2B5EF4-FFF2-40B4-BE49-F238E27FC236}">
                <a16:creationId xmlns:a16="http://schemas.microsoft.com/office/drawing/2014/main" id="{FEF90D2B-710D-6348-A888-21FBAC547DF8}"/>
              </a:ext>
            </a:extLst>
          </p:cNvPr>
          <p:cNvSpPr txBox="1">
            <a:spLocks/>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DDBEBB44-B4B5-45AD-87A9-3B8A569A17F0}" type="slidenum">
              <a:rPr lang="sv-SE" smtClean="0"/>
              <a:pPr/>
              <a:t>12</a:t>
            </a:fld>
            <a:endParaRPr lang="sv-SE"/>
          </a:p>
        </p:txBody>
      </p:sp>
      <p:sp>
        <p:nvSpPr>
          <p:cNvPr id="27" name="Rektangel 1">
            <a:extLst>
              <a:ext uri="{FF2B5EF4-FFF2-40B4-BE49-F238E27FC236}">
                <a16:creationId xmlns:a16="http://schemas.microsoft.com/office/drawing/2014/main" id="{1E5797B6-7456-0641-B8D4-38B263CD81A6}"/>
              </a:ext>
            </a:extLst>
          </p:cNvPr>
          <p:cNvSpPr/>
          <p:nvPr/>
        </p:nvSpPr>
        <p:spPr bwMode="auto">
          <a:xfrm>
            <a:off x="0" y="0"/>
            <a:ext cx="12192000" cy="949234"/>
          </a:xfrm>
          <a:prstGeom prst="rect">
            <a:avLst/>
          </a:prstGeom>
          <a:solidFill>
            <a:srgbClr val="E9E3D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a:ln>
                <a:noFill/>
              </a:ln>
              <a:solidFill>
                <a:schemeClr val="tx1"/>
              </a:solidFill>
              <a:effectLst/>
              <a:latin typeface="Verdana" pitchFamily="34" charset="0"/>
              <a:ea typeface="Geneva" pitchFamily="1" charset="-128"/>
            </a:endParaRPr>
          </a:p>
        </p:txBody>
      </p:sp>
      <p:sp>
        <p:nvSpPr>
          <p:cNvPr id="28" name="Rectangle 4">
            <a:extLst>
              <a:ext uri="{FF2B5EF4-FFF2-40B4-BE49-F238E27FC236}">
                <a16:creationId xmlns:a16="http://schemas.microsoft.com/office/drawing/2014/main" id="{82012267-A550-9549-AD7D-6C4EFE2EA7E9}"/>
              </a:ext>
            </a:extLst>
          </p:cNvPr>
          <p:cNvSpPr txBox="1">
            <a:spLocks noChangeArrowheads="1"/>
          </p:cNvSpPr>
          <p:nvPr/>
        </p:nvSpPr>
        <p:spPr bwMode="auto">
          <a:xfrm>
            <a:off x="8534401" y="237635"/>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07247E4C-788B-4A49-9CDC-725142477515}" type="datetime1">
              <a:rPr lang="sv-SE" smtClean="0"/>
              <a:pPr/>
              <a:t>2019-11-26</a:t>
            </a:fld>
            <a:endParaRPr lang="sv-SE" dirty="0"/>
          </a:p>
        </p:txBody>
      </p:sp>
      <p:sp>
        <p:nvSpPr>
          <p:cNvPr id="30" name="Rectangle 6">
            <a:extLst>
              <a:ext uri="{FF2B5EF4-FFF2-40B4-BE49-F238E27FC236}">
                <a16:creationId xmlns:a16="http://schemas.microsoft.com/office/drawing/2014/main" id="{2DA67050-5BB9-AB4C-B0F9-1ACFA8792217}"/>
              </a:ext>
            </a:extLst>
          </p:cNvPr>
          <p:cNvSpPr txBox="1">
            <a:spLocks noChangeArrowheads="1"/>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65EAC295-B5BC-4B98-BE11-8B11DB9261CC}" type="slidenum">
              <a:rPr lang="sv-SE" smtClean="0"/>
              <a:pPr/>
              <a:t>12</a:t>
            </a:fld>
            <a:endParaRPr lang="sv-SE"/>
          </a:p>
        </p:txBody>
      </p:sp>
      <p:pic>
        <p:nvPicPr>
          <p:cNvPr id="31" name="Bild 3">
            <a:extLst>
              <a:ext uri="{FF2B5EF4-FFF2-40B4-BE49-F238E27FC236}">
                <a16:creationId xmlns:a16="http://schemas.microsoft.com/office/drawing/2014/main" id="{1A7739AD-431B-6143-9BAD-C82A2BE1691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32643" y="287739"/>
            <a:ext cx="1997319" cy="357545"/>
          </a:xfrm>
          <a:prstGeom prst="rect">
            <a:avLst/>
          </a:prstGeom>
        </p:spPr>
      </p:pic>
      <p:grpSp>
        <p:nvGrpSpPr>
          <p:cNvPr id="32" name="Grupp 2">
            <a:extLst>
              <a:ext uri="{FF2B5EF4-FFF2-40B4-BE49-F238E27FC236}">
                <a16:creationId xmlns:a16="http://schemas.microsoft.com/office/drawing/2014/main" id="{67AADB20-BAA8-AB4D-9AAC-61D761480AD5}"/>
              </a:ext>
            </a:extLst>
          </p:cNvPr>
          <p:cNvGrpSpPr/>
          <p:nvPr/>
        </p:nvGrpSpPr>
        <p:grpSpPr>
          <a:xfrm>
            <a:off x="12047537" y="3175"/>
            <a:ext cx="144463" cy="788988"/>
            <a:chOff x="12047537" y="3175"/>
            <a:chExt cx="144463" cy="788988"/>
          </a:xfrm>
        </p:grpSpPr>
        <p:sp>
          <p:nvSpPr>
            <p:cNvPr id="33" name="Rectangle 30">
              <a:extLst>
                <a:ext uri="{FF2B5EF4-FFF2-40B4-BE49-F238E27FC236}">
                  <a16:creationId xmlns:a16="http://schemas.microsoft.com/office/drawing/2014/main" id="{DE120B0D-D818-5D43-A60E-646A67BB09D5}"/>
                </a:ext>
              </a:extLst>
            </p:cNvPr>
            <p:cNvSpPr>
              <a:spLocks noChangeAspect="1" noChangeArrowheads="1"/>
            </p:cNvSpPr>
            <p:nvPr userDrawn="1"/>
          </p:nvSpPr>
          <p:spPr bwMode="auto">
            <a:xfrm>
              <a:off x="12047537" y="3175"/>
              <a:ext cx="144463" cy="144463"/>
            </a:xfrm>
            <a:prstGeom prst="rect">
              <a:avLst/>
            </a:prstGeom>
            <a:solidFill>
              <a:schemeClr val="accent2"/>
            </a:solidFill>
            <a:ln>
              <a:noFill/>
            </a:ln>
            <a:effectLst/>
          </p:spPr>
          <p:txBody>
            <a:bodyPr anchor="ctr">
              <a:spAutoFit/>
            </a:bodyPr>
            <a:lstStyle/>
            <a:p>
              <a:endParaRPr lang="sv-SE"/>
            </a:p>
          </p:txBody>
        </p:sp>
        <p:sp>
          <p:nvSpPr>
            <p:cNvPr id="34" name="Rectangle 31">
              <a:extLst>
                <a:ext uri="{FF2B5EF4-FFF2-40B4-BE49-F238E27FC236}">
                  <a16:creationId xmlns:a16="http://schemas.microsoft.com/office/drawing/2014/main" id="{2D3BA697-F721-D54C-B4F3-FB3159471CDB}"/>
                </a:ext>
              </a:extLst>
            </p:cNvPr>
            <p:cNvSpPr>
              <a:spLocks noChangeAspect="1" noChangeArrowheads="1"/>
            </p:cNvSpPr>
            <p:nvPr userDrawn="1"/>
          </p:nvSpPr>
          <p:spPr bwMode="auto">
            <a:xfrm>
              <a:off x="12047537" y="222250"/>
              <a:ext cx="144463" cy="144463"/>
            </a:xfrm>
            <a:prstGeom prst="rect">
              <a:avLst/>
            </a:prstGeom>
            <a:solidFill>
              <a:schemeClr val="accent2"/>
            </a:solidFill>
            <a:ln>
              <a:noFill/>
            </a:ln>
            <a:effectLst/>
          </p:spPr>
          <p:txBody>
            <a:bodyPr anchor="ctr">
              <a:spAutoFit/>
            </a:bodyPr>
            <a:lstStyle/>
            <a:p>
              <a:endParaRPr lang="sv-SE"/>
            </a:p>
          </p:txBody>
        </p:sp>
        <p:sp>
          <p:nvSpPr>
            <p:cNvPr id="35" name="Rectangle 32">
              <a:extLst>
                <a:ext uri="{FF2B5EF4-FFF2-40B4-BE49-F238E27FC236}">
                  <a16:creationId xmlns:a16="http://schemas.microsoft.com/office/drawing/2014/main" id="{0502076E-816C-1547-9E83-8D713EDB596E}"/>
                </a:ext>
              </a:extLst>
            </p:cNvPr>
            <p:cNvSpPr>
              <a:spLocks noChangeAspect="1" noChangeArrowheads="1"/>
            </p:cNvSpPr>
            <p:nvPr userDrawn="1"/>
          </p:nvSpPr>
          <p:spPr bwMode="auto">
            <a:xfrm>
              <a:off x="12047537" y="434975"/>
              <a:ext cx="144463" cy="144463"/>
            </a:xfrm>
            <a:prstGeom prst="rect">
              <a:avLst/>
            </a:prstGeom>
            <a:solidFill>
              <a:schemeClr val="accent1"/>
            </a:solidFill>
            <a:ln>
              <a:noFill/>
            </a:ln>
            <a:effectLst/>
          </p:spPr>
          <p:txBody>
            <a:bodyPr anchor="ctr">
              <a:spAutoFit/>
            </a:bodyPr>
            <a:lstStyle/>
            <a:p>
              <a:endParaRPr lang="sv-SE"/>
            </a:p>
          </p:txBody>
        </p:sp>
        <p:sp>
          <p:nvSpPr>
            <p:cNvPr id="36" name="Rectangle 33">
              <a:extLst>
                <a:ext uri="{FF2B5EF4-FFF2-40B4-BE49-F238E27FC236}">
                  <a16:creationId xmlns:a16="http://schemas.microsoft.com/office/drawing/2014/main" id="{FADF43E3-36A0-E948-BA7F-33ED8CA64435}"/>
                </a:ext>
              </a:extLst>
            </p:cNvPr>
            <p:cNvSpPr>
              <a:spLocks noChangeAspect="1" noChangeArrowheads="1"/>
            </p:cNvSpPr>
            <p:nvPr userDrawn="1"/>
          </p:nvSpPr>
          <p:spPr bwMode="auto">
            <a:xfrm>
              <a:off x="12047537" y="647700"/>
              <a:ext cx="144463" cy="144463"/>
            </a:xfrm>
            <a:prstGeom prst="rect">
              <a:avLst/>
            </a:prstGeom>
            <a:solidFill>
              <a:schemeClr val="accent2"/>
            </a:solidFill>
            <a:ln>
              <a:noFill/>
            </a:ln>
            <a:effectLst/>
          </p:spPr>
          <p:txBody>
            <a:bodyPr anchor="ctr">
              <a:spAutoFit/>
            </a:bodyPr>
            <a:lstStyle/>
            <a:p>
              <a:endParaRPr lang="sv-SE"/>
            </a:p>
          </p:txBody>
        </p:sp>
      </p:grpSp>
      <p:sp>
        <p:nvSpPr>
          <p:cNvPr id="2" name="Rubrik 1">
            <a:extLst>
              <a:ext uri="{FF2B5EF4-FFF2-40B4-BE49-F238E27FC236}">
                <a16:creationId xmlns:a16="http://schemas.microsoft.com/office/drawing/2014/main" id="{C0DF8260-4BE7-4F12-889B-3CCEFDA1AF81}"/>
              </a:ext>
            </a:extLst>
          </p:cNvPr>
          <p:cNvSpPr>
            <a:spLocks noGrp="1"/>
          </p:cNvSpPr>
          <p:nvPr>
            <p:ph type="ctrTitle"/>
          </p:nvPr>
        </p:nvSpPr>
        <p:spPr>
          <a:xfrm>
            <a:off x="914400" y="3965893"/>
            <a:ext cx="10363200" cy="788101"/>
          </a:xfrm>
        </p:spPr>
        <p:txBody>
          <a:bodyPr/>
          <a:lstStyle/>
          <a:p>
            <a:r>
              <a:rPr lang="sv-SE" sz="4400" b="1" spc="200" dirty="0">
                <a:solidFill>
                  <a:schemeClr val="bg1"/>
                </a:solidFill>
              </a:rPr>
              <a:t>KUNSKAPSSTYRNING</a:t>
            </a:r>
          </a:p>
        </p:txBody>
      </p:sp>
      <p:pic>
        <p:nvPicPr>
          <p:cNvPr id="6" name="Bildobjekt 5">
            <a:extLst>
              <a:ext uri="{FF2B5EF4-FFF2-40B4-BE49-F238E27FC236}">
                <a16:creationId xmlns:a16="http://schemas.microsoft.com/office/drawing/2014/main" id="{EFB36B0A-2C39-214C-9701-24060C99A1F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2643" y="1339469"/>
            <a:ext cx="1284860" cy="1284860"/>
          </a:xfrm>
          <a:prstGeom prst="rect">
            <a:avLst/>
          </a:prstGeom>
        </p:spPr>
      </p:pic>
      <p:sp>
        <p:nvSpPr>
          <p:cNvPr id="19" name="Title 6">
            <a:extLst>
              <a:ext uri="{FF2B5EF4-FFF2-40B4-BE49-F238E27FC236}">
                <a16:creationId xmlns:a16="http://schemas.microsoft.com/office/drawing/2014/main" id="{FC3600E1-8179-1E43-BA3D-9F7FE36875C3}"/>
              </a:ext>
            </a:extLst>
          </p:cNvPr>
          <p:cNvSpPr txBox="1">
            <a:spLocks/>
          </p:cNvSpPr>
          <p:nvPr/>
        </p:nvSpPr>
        <p:spPr bwMode="auto">
          <a:xfrm>
            <a:off x="2329962" y="1469483"/>
            <a:ext cx="7896225" cy="1422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ctr"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a:lstStyle>
          <a:p>
            <a:pPr algn="l">
              <a:lnSpc>
                <a:spcPct val="90000"/>
              </a:lnSpc>
            </a:pPr>
            <a:r>
              <a:rPr lang="sv-SE" sz="1600" kern="0" spc="300" dirty="0">
                <a:solidFill>
                  <a:schemeClr val="tx1">
                    <a:lumMod val="65000"/>
                    <a:lumOff val="35000"/>
                  </a:schemeClr>
                </a:solidFill>
              </a:rPr>
              <a:t>HUVUDSLUTSATS 2:</a:t>
            </a:r>
          </a:p>
          <a:p>
            <a:pPr algn="l">
              <a:lnSpc>
                <a:spcPct val="90000"/>
              </a:lnSpc>
            </a:pPr>
            <a:endParaRPr lang="sv-SE" sz="1800" kern="0" spc="300" dirty="0"/>
          </a:p>
          <a:p>
            <a:pPr algn="l">
              <a:lnSpc>
                <a:spcPct val="90000"/>
              </a:lnSpc>
            </a:pPr>
            <a:r>
              <a:rPr lang="sv-SE" sz="1800" kern="0" spc="300" dirty="0"/>
              <a:t>TROTS FÖRBÄTTRAD FOLKHÄLSA FÖRVÄNTAS EFTERFRÅGAN PÅ HÄLSO- OCH VÅRDTJÄNSTER ÖKA</a:t>
            </a:r>
          </a:p>
          <a:p>
            <a:pPr algn="l">
              <a:lnSpc>
                <a:spcPct val="90000"/>
              </a:lnSpc>
            </a:pPr>
            <a:endParaRPr lang="sv-SE" sz="1800" kern="0" spc="300" dirty="0"/>
          </a:p>
          <a:p>
            <a:pPr marL="285750" indent="-285750" algn="l">
              <a:lnSpc>
                <a:spcPct val="200000"/>
              </a:lnSpc>
              <a:buFont typeface="Arial" panose="020B0604020202020204" pitchFamily="34" charset="0"/>
              <a:buChar char="•"/>
            </a:pPr>
            <a:endParaRPr lang="sv-SE" sz="1800" kern="0" dirty="0"/>
          </a:p>
          <a:p>
            <a:pPr algn="l">
              <a:lnSpc>
                <a:spcPct val="200000"/>
              </a:lnSpc>
            </a:pPr>
            <a:r>
              <a:rPr lang="sv-SE" sz="1800" kern="0" dirty="0"/>
              <a:t>Med anledning av att:</a:t>
            </a:r>
          </a:p>
          <a:p>
            <a:pPr marL="285750" indent="-285750" algn="l">
              <a:lnSpc>
                <a:spcPct val="200000"/>
              </a:lnSpc>
              <a:buFont typeface="Arial" panose="020B0604020202020204" pitchFamily="34" charset="0"/>
              <a:buChar char="•"/>
            </a:pPr>
            <a:r>
              <a:rPr lang="sv-SE" sz="1800" kern="0" dirty="0"/>
              <a:t>Befolkningen växer</a:t>
            </a:r>
          </a:p>
          <a:p>
            <a:pPr marL="285750" indent="-285750" algn="l">
              <a:lnSpc>
                <a:spcPct val="200000"/>
              </a:lnSpc>
              <a:buFont typeface="Arial" panose="020B0604020202020204" pitchFamily="34" charset="0"/>
              <a:buChar char="•"/>
            </a:pPr>
            <a:r>
              <a:rPr lang="sv-SE" sz="1800" kern="0" dirty="0"/>
              <a:t>Betydligt fler äldre 2040</a:t>
            </a:r>
          </a:p>
          <a:p>
            <a:pPr algn="l">
              <a:lnSpc>
                <a:spcPct val="90000"/>
              </a:lnSpc>
            </a:pPr>
            <a:endParaRPr lang="sv-SE" sz="1800" kern="0" spc="300" dirty="0"/>
          </a:p>
          <a:p>
            <a:pPr algn="l">
              <a:lnSpc>
                <a:spcPct val="90000"/>
              </a:lnSpc>
            </a:pPr>
            <a:endParaRPr lang="sv-SE" sz="1800" kern="0" spc="300" dirty="0">
              <a:latin typeface="+mn-lt"/>
            </a:endParaRPr>
          </a:p>
          <a:p>
            <a:pPr marL="457200" indent="-457200" algn="l">
              <a:lnSpc>
                <a:spcPct val="90000"/>
              </a:lnSpc>
              <a:buFont typeface="Arial" panose="020B0604020202020204" pitchFamily="34" charset="0"/>
              <a:buChar char="•"/>
            </a:pPr>
            <a:endParaRPr lang="sv-SE" sz="1800" kern="0" spc="300" dirty="0">
              <a:latin typeface="+mn-lt"/>
            </a:endParaRPr>
          </a:p>
          <a:p>
            <a:pPr marL="457200" indent="-457200" algn="l">
              <a:lnSpc>
                <a:spcPct val="90000"/>
              </a:lnSpc>
              <a:buFont typeface="Arial" panose="020B0604020202020204" pitchFamily="34" charset="0"/>
              <a:buChar char="•"/>
            </a:pPr>
            <a:endParaRPr lang="sv-SE" sz="1800" kern="0" spc="300" dirty="0">
              <a:solidFill>
                <a:schemeClr val="tx1"/>
              </a:solidFill>
              <a:latin typeface="+mn-lt"/>
            </a:endParaRPr>
          </a:p>
          <a:p>
            <a:pPr marL="914400" lvl="1" indent="-457200">
              <a:lnSpc>
                <a:spcPct val="90000"/>
              </a:lnSpc>
              <a:buFont typeface="Arial" panose="020B0604020202020204" pitchFamily="34" charset="0"/>
              <a:buChar char="•"/>
            </a:pPr>
            <a:endParaRPr lang="sv-SE" sz="1800" kern="0" spc="300" dirty="0">
              <a:solidFill>
                <a:schemeClr val="tx1"/>
              </a:solidFill>
              <a:latin typeface="+mn-lt"/>
            </a:endParaRPr>
          </a:p>
          <a:p>
            <a:pPr marL="457200" indent="-457200" algn="l">
              <a:lnSpc>
                <a:spcPct val="90000"/>
              </a:lnSpc>
              <a:buFont typeface="Arial" panose="020B0604020202020204" pitchFamily="34" charset="0"/>
              <a:buChar char="•"/>
            </a:pPr>
            <a:endParaRPr lang="sv-SE" sz="3200" kern="0" spc="300" dirty="0"/>
          </a:p>
        </p:txBody>
      </p:sp>
      <p:pic>
        <p:nvPicPr>
          <p:cNvPr id="5" name="Bildobjekt 4">
            <a:extLst>
              <a:ext uri="{FF2B5EF4-FFF2-40B4-BE49-F238E27FC236}">
                <a16:creationId xmlns:a16="http://schemas.microsoft.com/office/drawing/2014/main" id="{89FBB121-A79F-4C40-A04C-48EDA18983D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83958" y="2892106"/>
            <a:ext cx="6010330" cy="3519562"/>
          </a:xfrm>
          <a:prstGeom prst="rect">
            <a:avLst/>
          </a:prstGeom>
        </p:spPr>
      </p:pic>
      <p:sp>
        <p:nvSpPr>
          <p:cNvPr id="3" name="Platshållare för datum 2">
            <a:extLst>
              <a:ext uri="{FF2B5EF4-FFF2-40B4-BE49-F238E27FC236}">
                <a16:creationId xmlns:a16="http://schemas.microsoft.com/office/drawing/2014/main" id="{8884E760-07B8-2443-8E66-B975657271CE}"/>
              </a:ext>
            </a:extLst>
          </p:cNvPr>
          <p:cNvSpPr>
            <a:spLocks noGrp="1"/>
          </p:cNvSpPr>
          <p:nvPr>
            <p:ph type="dt" sz="half" idx="2"/>
          </p:nvPr>
        </p:nvSpPr>
        <p:spPr/>
        <p:txBody>
          <a:bodyPr/>
          <a:lstStyle/>
          <a:p>
            <a:r>
              <a:rPr lang="sv-SE"/>
              <a:t>2019-11-11</a:t>
            </a:r>
          </a:p>
        </p:txBody>
      </p:sp>
      <p:sp>
        <p:nvSpPr>
          <p:cNvPr id="7" name="Platshållare för bildnummer 6">
            <a:extLst>
              <a:ext uri="{FF2B5EF4-FFF2-40B4-BE49-F238E27FC236}">
                <a16:creationId xmlns:a16="http://schemas.microsoft.com/office/drawing/2014/main" id="{17251F58-33AE-254F-A3ED-23D9B322FD8D}"/>
              </a:ext>
            </a:extLst>
          </p:cNvPr>
          <p:cNvSpPr>
            <a:spLocks noGrp="1"/>
          </p:cNvSpPr>
          <p:nvPr>
            <p:ph type="sldNum" sz="quarter" idx="4"/>
          </p:nvPr>
        </p:nvSpPr>
        <p:spPr/>
        <p:txBody>
          <a:bodyPr/>
          <a:lstStyle/>
          <a:p>
            <a:fld id="{C1A088CD-CCDE-49E5-84E6-67161CD99BDA}" type="slidenum">
              <a:rPr lang="sv-SE" smtClean="0"/>
              <a:pPr/>
              <a:t>12</a:t>
            </a:fld>
            <a:endParaRPr lang="sv-SE"/>
          </a:p>
        </p:txBody>
      </p:sp>
      <p:sp>
        <p:nvSpPr>
          <p:cNvPr id="8" name="Platshållare för sidfot 7">
            <a:extLst>
              <a:ext uri="{FF2B5EF4-FFF2-40B4-BE49-F238E27FC236}">
                <a16:creationId xmlns:a16="http://schemas.microsoft.com/office/drawing/2014/main" id="{87DF4850-F6FD-9147-85CD-F8680C9B0809}"/>
              </a:ext>
            </a:extLst>
          </p:cNvPr>
          <p:cNvSpPr>
            <a:spLocks noGrp="1"/>
          </p:cNvSpPr>
          <p:nvPr>
            <p:ph type="ftr" sz="quarter" idx="3"/>
          </p:nvPr>
        </p:nvSpPr>
        <p:spPr/>
        <p:txBody>
          <a:bodyPr/>
          <a:lstStyle/>
          <a:p>
            <a:r>
              <a:rPr lang="sv-SE"/>
              <a:t>Hälso- och sjukvårdsförvaltningen</a:t>
            </a:r>
          </a:p>
        </p:txBody>
      </p:sp>
    </p:spTree>
    <p:extLst>
      <p:ext uri="{BB962C8B-B14F-4D97-AF65-F5344CB8AC3E}">
        <p14:creationId xmlns:p14="http://schemas.microsoft.com/office/powerpoint/2010/main" val="14705293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ate Placeholder 3">
            <a:extLst>
              <a:ext uri="{FF2B5EF4-FFF2-40B4-BE49-F238E27FC236}">
                <a16:creationId xmlns:a16="http://schemas.microsoft.com/office/drawing/2014/main" id="{D0F702EB-4341-7941-AA37-A713BB89447A}"/>
              </a:ext>
            </a:extLst>
          </p:cNvPr>
          <p:cNvSpPr txBox="1">
            <a:spLocks/>
          </p:cNvSpPr>
          <p:nvPr/>
        </p:nvSpPr>
        <p:spPr bwMode="auto">
          <a:xfrm>
            <a:off x="8534401" y="237635"/>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B994E8D3-EB01-4B97-B7C9-9BC7CD4011D7}" type="datetime1">
              <a:rPr lang="sv-SE" smtClean="0"/>
              <a:pPr/>
              <a:t>2019-11-26</a:t>
            </a:fld>
            <a:endParaRPr lang="sv-SE"/>
          </a:p>
        </p:txBody>
      </p:sp>
      <p:sp>
        <p:nvSpPr>
          <p:cNvPr id="25" name="Footer Placeholder 4">
            <a:extLst>
              <a:ext uri="{FF2B5EF4-FFF2-40B4-BE49-F238E27FC236}">
                <a16:creationId xmlns:a16="http://schemas.microsoft.com/office/drawing/2014/main" id="{3CB16122-3FA7-2C43-A01E-41657C2E4897}"/>
              </a:ext>
            </a:extLst>
          </p:cNvPr>
          <p:cNvSpPr txBox="1">
            <a:spLocks/>
          </p:cNvSpPr>
          <p:nvPr/>
        </p:nvSpPr>
        <p:spPr bwMode="auto">
          <a:xfrm>
            <a:off x="8534401" y="655027"/>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r>
              <a:rPr lang="sv-SE"/>
              <a:t>Organisation/Namn</a:t>
            </a:r>
          </a:p>
        </p:txBody>
      </p:sp>
      <p:sp>
        <p:nvSpPr>
          <p:cNvPr id="26" name="Slide Number Placeholder 5">
            <a:extLst>
              <a:ext uri="{FF2B5EF4-FFF2-40B4-BE49-F238E27FC236}">
                <a16:creationId xmlns:a16="http://schemas.microsoft.com/office/drawing/2014/main" id="{FEF90D2B-710D-6348-A888-21FBAC547DF8}"/>
              </a:ext>
            </a:extLst>
          </p:cNvPr>
          <p:cNvSpPr txBox="1">
            <a:spLocks/>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DDBEBB44-B4B5-45AD-87A9-3B8A569A17F0}" type="slidenum">
              <a:rPr lang="sv-SE" smtClean="0"/>
              <a:pPr/>
              <a:t>13</a:t>
            </a:fld>
            <a:endParaRPr lang="sv-SE"/>
          </a:p>
        </p:txBody>
      </p:sp>
      <p:sp>
        <p:nvSpPr>
          <p:cNvPr id="27" name="Rektangel 1">
            <a:extLst>
              <a:ext uri="{FF2B5EF4-FFF2-40B4-BE49-F238E27FC236}">
                <a16:creationId xmlns:a16="http://schemas.microsoft.com/office/drawing/2014/main" id="{1E5797B6-7456-0641-B8D4-38B263CD81A6}"/>
              </a:ext>
            </a:extLst>
          </p:cNvPr>
          <p:cNvSpPr/>
          <p:nvPr/>
        </p:nvSpPr>
        <p:spPr bwMode="auto">
          <a:xfrm>
            <a:off x="0" y="0"/>
            <a:ext cx="12192000" cy="949234"/>
          </a:xfrm>
          <a:prstGeom prst="rect">
            <a:avLst/>
          </a:prstGeom>
          <a:solidFill>
            <a:srgbClr val="E9E3D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a:ln>
                <a:noFill/>
              </a:ln>
              <a:solidFill>
                <a:schemeClr val="tx1"/>
              </a:solidFill>
              <a:effectLst/>
              <a:latin typeface="Verdana" pitchFamily="34" charset="0"/>
              <a:ea typeface="Geneva" pitchFamily="1" charset="-128"/>
            </a:endParaRPr>
          </a:p>
        </p:txBody>
      </p:sp>
      <p:sp>
        <p:nvSpPr>
          <p:cNvPr id="28" name="Rectangle 4">
            <a:extLst>
              <a:ext uri="{FF2B5EF4-FFF2-40B4-BE49-F238E27FC236}">
                <a16:creationId xmlns:a16="http://schemas.microsoft.com/office/drawing/2014/main" id="{82012267-A550-9549-AD7D-6C4EFE2EA7E9}"/>
              </a:ext>
            </a:extLst>
          </p:cNvPr>
          <p:cNvSpPr txBox="1">
            <a:spLocks noChangeArrowheads="1"/>
          </p:cNvSpPr>
          <p:nvPr/>
        </p:nvSpPr>
        <p:spPr bwMode="auto">
          <a:xfrm>
            <a:off x="8534401" y="237635"/>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07247E4C-788B-4A49-9CDC-725142477515}" type="datetime1">
              <a:rPr lang="sv-SE" smtClean="0"/>
              <a:pPr/>
              <a:t>2019-11-26</a:t>
            </a:fld>
            <a:endParaRPr lang="sv-SE" dirty="0"/>
          </a:p>
        </p:txBody>
      </p:sp>
      <p:sp>
        <p:nvSpPr>
          <p:cNvPr id="30" name="Rectangle 6">
            <a:extLst>
              <a:ext uri="{FF2B5EF4-FFF2-40B4-BE49-F238E27FC236}">
                <a16:creationId xmlns:a16="http://schemas.microsoft.com/office/drawing/2014/main" id="{2DA67050-5BB9-AB4C-B0F9-1ACFA8792217}"/>
              </a:ext>
            </a:extLst>
          </p:cNvPr>
          <p:cNvSpPr txBox="1">
            <a:spLocks noChangeArrowheads="1"/>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65EAC295-B5BC-4B98-BE11-8B11DB9261CC}" type="slidenum">
              <a:rPr lang="sv-SE" smtClean="0"/>
              <a:pPr/>
              <a:t>13</a:t>
            </a:fld>
            <a:endParaRPr lang="sv-SE"/>
          </a:p>
        </p:txBody>
      </p:sp>
      <p:pic>
        <p:nvPicPr>
          <p:cNvPr id="31" name="Bild 3">
            <a:extLst>
              <a:ext uri="{FF2B5EF4-FFF2-40B4-BE49-F238E27FC236}">
                <a16:creationId xmlns:a16="http://schemas.microsoft.com/office/drawing/2014/main" id="{1A7739AD-431B-6143-9BAD-C82A2BE1691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32643" y="287739"/>
            <a:ext cx="1997319" cy="357545"/>
          </a:xfrm>
          <a:prstGeom prst="rect">
            <a:avLst/>
          </a:prstGeom>
        </p:spPr>
      </p:pic>
      <p:grpSp>
        <p:nvGrpSpPr>
          <p:cNvPr id="32" name="Grupp 2">
            <a:extLst>
              <a:ext uri="{FF2B5EF4-FFF2-40B4-BE49-F238E27FC236}">
                <a16:creationId xmlns:a16="http://schemas.microsoft.com/office/drawing/2014/main" id="{67AADB20-BAA8-AB4D-9AAC-61D761480AD5}"/>
              </a:ext>
            </a:extLst>
          </p:cNvPr>
          <p:cNvGrpSpPr/>
          <p:nvPr/>
        </p:nvGrpSpPr>
        <p:grpSpPr>
          <a:xfrm>
            <a:off x="12047537" y="3175"/>
            <a:ext cx="144463" cy="788988"/>
            <a:chOff x="12047537" y="3175"/>
            <a:chExt cx="144463" cy="788988"/>
          </a:xfrm>
        </p:grpSpPr>
        <p:sp>
          <p:nvSpPr>
            <p:cNvPr id="33" name="Rectangle 30">
              <a:extLst>
                <a:ext uri="{FF2B5EF4-FFF2-40B4-BE49-F238E27FC236}">
                  <a16:creationId xmlns:a16="http://schemas.microsoft.com/office/drawing/2014/main" id="{DE120B0D-D818-5D43-A60E-646A67BB09D5}"/>
                </a:ext>
              </a:extLst>
            </p:cNvPr>
            <p:cNvSpPr>
              <a:spLocks noChangeAspect="1" noChangeArrowheads="1"/>
            </p:cNvSpPr>
            <p:nvPr userDrawn="1"/>
          </p:nvSpPr>
          <p:spPr bwMode="auto">
            <a:xfrm>
              <a:off x="12047537" y="3175"/>
              <a:ext cx="144463" cy="144463"/>
            </a:xfrm>
            <a:prstGeom prst="rect">
              <a:avLst/>
            </a:prstGeom>
            <a:solidFill>
              <a:schemeClr val="accent2"/>
            </a:solidFill>
            <a:ln>
              <a:noFill/>
            </a:ln>
            <a:effectLst/>
          </p:spPr>
          <p:txBody>
            <a:bodyPr anchor="ctr">
              <a:spAutoFit/>
            </a:bodyPr>
            <a:lstStyle/>
            <a:p>
              <a:endParaRPr lang="sv-SE"/>
            </a:p>
          </p:txBody>
        </p:sp>
        <p:sp>
          <p:nvSpPr>
            <p:cNvPr id="34" name="Rectangle 31">
              <a:extLst>
                <a:ext uri="{FF2B5EF4-FFF2-40B4-BE49-F238E27FC236}">
                  <a16:creationId xmlns:a16="http://schemas.microsoft.com/office/drawing/2014/main" id="{2D3BA697-F721-D54C-B4F3-FB3159471CDB}"/>
                </a:ext>
              </a:extLst>
            </p:cNvPr>
            <p:cNvSpPr>
              <a:spLocks noChangeAspect="1" noChangeArrowheads="1"/>
            </p:cNvSpPr>
            <p:nvPr userDrawn="1"/>
          </p:nvSpPr>
          <p:spPr bwMode="auto">
            <a:xfrm>
              <a:off x="12047537" y="222250"/>
              <a:ext cx="144463" cy="144463"/>
            </a:xfrm>
            <a:prstGeom prst="rect">
              <a:avLst/>
            </a:prstGeom>
            <a:solidFill>
              <a:schemeClr val="accent2"/>
            </a:solidFill>
            <a:ln>
              <a:noFill/>
            </a:ln>
            <a:effectLst/>
          </p:spPr>
          <p:txBody>
            <a:bodyPr anchor="ctr">
              <a:spAutoFit/>
            </a:bodyPr>
            <a:lstStyle/>
            <a:p>
              <a:endParaRPr lang="sv-SE"/>
            </a:p>
          </p:txBody>
        </p:sp>
        <p:sp>
          <p:nvSpPr>
            <p:cNvPr id="35" name="Rectangle 32">
              <a:extLst>
                <a:ext uri="{FF2B5EF4-FFF2-40B4-BE49-F238E27FC236}">
                  <a16:creationId xmlns:a16="http://schemas.microsoft.com/office/drawing/2014/main" id="{0502076E-816C-1547-9E83-8D713EDB596E}"/>
                </a:ext>
              </a:extLst>
            </p:cNvPr>
            <p:cNvSpPr>
              <a:spLocks noChangeAspect="1" noChangeArrowheads="1"/>
            </p:cNvSpPr>
            <p:nvPr userDrawn="1"/>
          </p:nvSpPr>
          <p:spPr bwMode="auto">
            <a:xfrm>
              <a:off x="12047537" y="434975"/>
              <a:ext cx="144463" cy="144463"/>
            </a:xfrm>
            <a:prstGeom prst="rect">
              <a:avLst/>
            </a:prstGeom>
            <a:solidFill>
              <a:schemeClr val="accent1"/>
            </a:solidFill>
            <a:ln>
              <a:noFill/>
            </a:ln>
            <a:effectLst/>
          </p:spPr>
          <p:txBody>
            <a:bodyPr anchor="ctr">
              <a:spAutoFit/>
            </a:bodyPr>
            <a:lstStyle/>
            <a:p>
              <a:endParaRPr lang="sv-SE"/>
            </a:p>
          </p:txBody>
        </p:sp>
        <p:sp>
          <p:nvSpPr>
            <p:cNvPr id="36" name="Rectangle 33">
              <a:extLst>
                <a:ext uri="{FF2B5EF4-FFF2-40B4-BE49-F238E27FC236}">
                  <a16:creationId xmlns:a16="http://schemas.microsoft.com/office/drawing/2014/main" id="{FADF43E3-36A0-E948-BA7F-33ED8CA64435}"/>
                </a:ext>
              </a:extLst>
            </p:cNvPr>
            <p:cNvSpPr>
              <a:spLocks noChangeAspect="1" noChangeArrowheads="1"/>
            </p:cNvSpPr>
            <p:nvPr userDrawn="1"/>
          </p:nvSpPr>
          <p:spPr bwMode="auto">
            <a:xfrm>
              <a:off x="12047537" y="647700"/>
              <a:ext cx="144463" cy="144463"/>
            </a:xfrm>
            <a:prstGeom prst="rect">
              <a:avLst/>
            </a:prstGeom>
            <a:solidFill>
              <a:schemeClr val="accent2"/>
            </a:solidFill>
            <a:ln>
              <a:noFill/>
            </a:ln>
            <a:effectLst/>
          </p:spPr>
          <p:txBody>
            <a:bodyPr anchor="ctr">
              <a:spAutoFit/>
            </a:bodyPr>
            <a:lstStyle/>
            <a:p>
              <a:endParaRPr lang="sv-SE"/>
            </a:p>
          </p:txBody>
        </p:sp>
      </p:grpSp>
      <p:sp>
        <p:nvSpPr>
          <p:cNvPr id="2" name="Rubrik 1">
            <a:extLst>
              <a:ext uri="{FF2B5EF4-FFF2-40B4-BE49-F238E27FC236}">
                <a16:creationId xmlns:a16="http://schemas.microsoft.com/office/drawing/2014/main" id="{C0DF8260-4BE7-4F12-889B-3CCEFDA1AF81}"/>
              </a:ext>
            </a:extLst>
          </p:cNvPr>
          <p:cNvSpPr>
            <a:spLocks noGrp="1"/>
          </p:cNvSpPr>
          <p:nvPr>
            <p:ph type="ctrTitle"/>
          </p:nvPr>
        </p:nvSpPr>
        <p:spPr>
          <a:xfrm>
            <a:off x="914400" y="3965893"/>
            <a:ext cx="10363200" cy="788101"/>
          </a:xfrm>
        </p:spPr>
        <p:txBody>
          <a:bodyPr/>
          <a:lstStyle/>
          <a:p>
            <a:r>
              <a:rPr lang="sv-SE" sz="4400" b="1" spc="200" dirty="0">
                <a:solidFill>
                  <a:schemeClr val="bg1"/>
                </a:solidFill>
              </a:rPr>
              <a:t>KUNSKAPSSTYRNING</a:t>
            </a:r>
          </a:p>
        </p:txBody>
      </p:sp>
      <p:pic>
        <p:nvPicPr>
          <p:cNvPr id="6" name="Bildobjekt 5">
            <a:extLst>
              <a:ext uri="{FF2B5EF4-FFF2-40B4-BE49-F238E27FC236}">
                <a16:creationId xmlns:a16="http://schemas.microsoft.com/office/drawing/2014/main" id="{EFB36B0A-2C39-214C-9701-24060C99A1F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2643" y="1339469"/>
            <a:ext cx="1284860" cy="1284860"/>
          </a:xfrm>
          <a:prstGeom prst="rect">
            <a:avLst/>
          </a:prstGeom>
        </p:spPr>
      </p:pic>
      <p:sp>
        <p:nvSpPr>
          <p:cNvPr id="19" name="Title 6">
            <a:extLst>
              <a:ext uri="{FF2B5EF4-FFF2-40B4-BE49-F238E27FC236}">
                <a16:creationId xmlns:a16="http://schemas.microsoft.com/office/drawing/2014/main" id="{FC3600E1-8179-1E43-BA3D-9F7FE36875C3}"/>
              </a:ext>
            </a:extLst>
          </p:cNvPr>
          <p:cNvSpPr txBox="1">
            <a:spLocks/>
          </p:cNvSpPr>
          <p:nvPr/>
        </p:nvSpPr>
        <p:spPr bwMode="auto">
          <a:xfrm>
            <a:off x="2362200" y="1838326"/>
            <a:ext cx="8702040" cy="1409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ctr"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a:lstStyle>
          <a:p>
            <a:pPr algn="l">
              <a:lnSpc>
                <a:spcPct val="90000"/>
              </a:lnSpc>
            </a:pPr>
            <a:r>
              <a:rPr lang="sv-SE" sz="1600" kern="0" spc="300" dirty="0">
                <a:solidFill>
                  <a:schemeClr val="tx1">
                    <a:lumMod val="65000"/>
                    <a:lumOff val="35000"/>
                  </a:schemeClr>
                </a:solidFill>
              </a:rPr>
              <a:t>HUVUDSLUTSATS 2 - FORTSÄTTNING</a:t>
            </a:r>
          </a:p>
          <a:p>
            <a:pPr algn="l">
              <a:lnSpc>
                <a:spcPct val="90000"/>
              </a:lnSpc>
            </a:pPr>
            <a:endParaRPr lang="sv-SE" sz="1800" kern="0" spc="300" dirty="0"/>
          </a:p>
          <a:p>
            <a:pPr algn="l">
              <a:lnSpc>
                <a:spcPct val="90000"/>
              </a:lnSpc>
            </a:pPr>
            <a:endParaRPr lang="sv-SE" sz="1800" kern="0" spc="300" dirty="0"/>
          </a:p>
          <a:p>
            <a:pPr algn="l">
              <a:lnSpc>
                <a:spcPct val="90000"/>
              </a:lnSpc>
            </a:pPr>
            <a:r>
              <a:rPr lang="sv-SE" sz="1800" kern="0" spc="300" dirty="0"/>
              <a:t>Slutenvården minskar per capita men ökar totalt</a:t>
            </a:r>
          </a:p>
          <a:p>
            <a:pPr algn="l">
              <a:lnSpc>
                <a:spcPct val="90000"/>
              </a:lnSpc>
            </a:pPr>
            <a:endParaRPr lang="sv-SE" sz="1800" kern="0" spc="300" dirty="0"/>
          </a:p>
          <a:p>
            <a:pPr algn="l">
              <a:lnSpc>
                <a:spcPct val="90000"/>
              </a:lnSpc>
            </a:pPr>
            <a:endParaRPr lang="sv-SE" sz="1800" kern="0" spc="300" dirty="0"/>
          </a:p>
          <a:p>
            <a:pPr algn="l">
              <a:lnSpc>
                <a:spcPct val="90000"/>
              </a:lnSpc>
            </a:pPr>
            <a:endParaRPr lang="sv-SE" sz="1800" kern="0" spc="300" dirty="0">
              <a:latin typeface="+mn-lt"/>
            </a:endParaRPr>
          </a:p>
          <a:p>
            <a:pPr marL="457200" indent="-457200" algn="l">
              <a:lnSpc>
                <a:spcPct val="90000"/>
              </a:lnSpc>
              <a:buFont typeface="Arial" panose="020B0604020202020204" pitchFamily="34" charset="0"/>
              <a:buChar char="•"/>
            </a:pPr>
            <a:endParaRPr lang="sv-SE" sz="1800" kern="0" spc="300" dirty="0">
              <a:latin typeface="+mn-lt"/>
            </a:endParaRPr>
          </a:p>
          <a:p>
            <a:pPr marL="457200" indent="-457200" algn="l">
              <a:lnSpc>
                <a:spcPct val="90000"/>
              </a:lnSpc>
              <a:buFont typeface="Arial" panose="020B0604020202020204" pitchFamily="34" charset="0"/>
              <a:buChar char="•"/>
            </a:pPr>
            <a:endParaRPr lang="sv-SE" sz="1800" kern="0" spc="300" dirty="0">
              <a:solidFill>
                <a:schemeClr val="tx1"/>
              </a:solidFill>
              <a:latin typeface="+mn-lt"/>
            </a:endParaRPr>
          </a:p>
          <a:p>
            <a:pPr marL="914400" lvl="1" indent="-457200">
              <a:lnSpc>
                <a:spcPct val="90000"/>
              </a:lnSpc>
              <a:buFont typeface="Arial" panose="020B0604020202020204" pitchFamily="34" charset="0"/>
              <a:buChar char="•"/>
            </a:pPr>
            <a:endParaRPr lang="sv-SE" sz="1800" kern="0" spc="300" dirty="0">
              <a:solidFill>
                <a:schemeClr val="tx1"/>
              </a:solidFill>
              <a:latin typeface="+mn-lt"/>
            </a:endParaRPr>
          </a:p>
          <a:p>
            <a:pPr marL="457200" indent="-457200" algn="l">
              <a:lnSpc>
                <a:spcPct val="90000"/>
              </a:lnSpc>
              <a:buFont typeface="Arial" panose="020B0604020202020204" pitchFamily="34" charset="0"/>
              <a:buChar char="•"/>
            </a:pPr>
            <a:endParaRPr lang="sv-SE" sz="3200" kern="0" spc="300" dirty="0"/>
          </a:p>
        </p:txBody>
      </p:sp>
      <p:pic>
        <p:nvPicPr>
          <p:cNvPr id="4" name="Bildobjekt 3">
            <a:extLst>
              <a:ext uri="{FF2B5EF4-FFF2-40B4-BE49-F238E27FC236}">
                <a16:creationId xmlns:a16="http://schemas.microsoft.com/office/drawing/2014/main" id="{5EA9387C-3BC2-2E49-8E47-176992E695A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2643" y="3247518"/>
            <a:ext cx="5158227" cy="2860676"/>
          </a:xfrm>
          <a:prstGeom prst="rect">
            <a:avLst/>
          </a:prstGeom>
        </p:spPr>
      </p:pic>
      <p:pic>
        <p:nvPicPr>
          <p:cNvPr id="10" name="Bildobjekt 9">
            <a:extLst>
              <a:ext uri="{FF2B5EF4-FFF2-40B4-BE49-F238E27FC236}">
                <a16:creationId xmlns:a16="http://schemas.microsoft.com/office/drawing/2014/main" id="{6294A0F9-952E-6247-BEA9-E3B35AB529C4}"/>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4416"/>
          <a:stretch/>
        </p:blipFill>
        <p:spPr>
          <a:xfrm>
            <a:off x="5633795" y="3433757"/>
            <a:ext cx="6558205" cy="1106170"/>
          </a:xfrm>
          <a:prstGeom prst="rect">
            <a:avLst/>
          </a:prstGeom>
        </p:spPr>
      </p:pic>
      <p:sp>
        <p:nvSpPr>
          <p:cNvPr id="3" name="Platshållare för datum 2">
            <a:extLst>
              <a:ext uri="{FF2B5EF4-FFF2-40B4-BE49-F238E27FC236}">
                <a16:creationId xmlns:a16="http://schemas.microsoft.com/office/drawing/2014/main" id="{3C9432CC-E7F3-CE40-927A-715EE16826BA}"/>
              </a:ext>
            </a:extLst>
          </p:cNvPr>
          <p:cNvSpPr>
            <a:spLocks noGrp="1"/>
          </p:cNvSpPr>
          <p:nvPr>
            <p:ph type="dt" sz="half" idx="2"/>
          </p:nvPr>
        </p:nvSpPr>
        <p:spPr/>
        <p:txBody>
          <a:bodyPr/>
          <a:lstStyle/>
          <a:p>
            <a:r>
              <a:rPr lang="sv-SE"/>
              <a:t>2019-11-11</a:t>
            </a:r>
          </a:p>
        </p:txBody>
      </p:sp>
      <p:sp>
        <p:nvSpPr>
          <p:cNvPr id="7" name="Platshållare för bildnummer 6">
            <a:extLst>
              <a:ext uri="{FF2B5EF4-FFF2-40B4-BE49-F238E27FC236}">
                <a16:creationId xmlns:a16="http://schemas.microsoft.com/office/drawing/2014/main" id="{5A0FA4EA-99A8-BC4C-B149-E7A4C6E4FB8E}"/>
              </a:ext>
            </a:extLst>
          </p:cNvPr>
          <p:cNvSpPr>
            <a:spLocks noGrp="1"/>
          </p:cNvSpPr>
          <p:nvPr>
            <p:ph type="sldNum" sz="quarter" idx="4"/>
          </p:nvPr>
        </p:nvSpPr>
        <p:spPr/>
        <p:txBody>
          <a:bodyPr/>
          <a:lstStyle/>
          <a:p>
            <a:fld id="{C1A088CD-CCDE-49E5-84E6-67161CD99BDA}" type="slidenum">
              <a:rPr lang="sv-SE" smtClean="0"/>
              <a:pPr/>
              <a:t>13</a:t>
            </a:fld>
            <a:endParaRPr lang="sv-SE"/>
          </a:p>
        </p:txBody>
      </p:sp>
      <p:sp>
        <p:nvSpPr>
          <p:cNvPr id="8" name="Platshållare för sidfot 7">
            <a:extLst>
              <a:ext uri="{FF2B5EF4-FFF2-40B4-BE49-F238E27FC236}">
                <a16:creationId xmlns:a16="http://schemas.microsoft.com/office/drawing/2014/main" id="{48D6F881-5821-6049-8A59-7435AAF8C7A2}"/>
              </a:ext>
            </a:extLst>
          </p:cNvPr>
          <p:cNvSpPr>
            <a:spLocks noGrp="1"/>
          </p:cNvSpPr>
          <p:nvPr>
            <p:ph type="ftr" sz="quarter" idx="3"/>
          </p:nvPr>
        </p:nvSpPr>
        <p:spPr/>
        <p:txBody>
          <a:bodyPr/>
          <a:lstStyle/>
          <a:p>
            <a:r>
              <a:rPr lang="sv-SE"/>
              <a:t>Hälso- och sjukvårdsförvaltningen</a:t>
            </a:r>
          </a:p>
        </p:txBody>
      </p:sp>
    </p:spTree>
    <p:extLst>
      <p:ext uri="{BB962C8B-B14F-4D97-AF65-F5344CB8AC3E}">
        <p14:creationId xmlns:p14="http://schemas.microsoft.com/office/powerpoint/2010/main" val="25833623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ate Placeholder 3">
            <a:extLst>
              <a:ext uri="{FF2B5EF4-FFF2-40B4-BE49-F238E27FC236}">
                <a16:creationId xmlns:a16="http://schemas.microsoft.com/office/drawing/2014/main" id="{D0F702EB-4341-7941-AA37-A713BB89447A}"/>
              </a:ext>
            </a:extLst>
          </p:cNvPr>
          <p:cNvSpPr txBox="1">
            <a:spLocks/>
          </p:cNvSpPr>
          <p:nvPr/>
        </p:nvSpPr>
        <p:spPr bwMode="auto">
          <a:xfrm>
            <a:off x="8534401" y="237635"/>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B994E8D3-EB01-4B97-B7C9-9BC7CD4011D7}" type="datetime1">
              <a:rPr lang="sv-SE" smtClean="0"/>
              <a:pPr/>
              <a:t>2019-11-26</a:t>
            </a:fld>
            <a:endParaRPr lang="sv-SE"/>
          </a:p>
        </p:txBody>
      </p:sp>
      <p:sp>
        <p:nvSpPr>
          <p:cNvPr id="25" name="Footer Placeholder 4">
            <a:extLst>
              <a:ext uri="{FF2B5EF4-FFF2-40B4-BE49-F238E27FC236}">
                <a16:creationId xmlns:a16="http://schemas.microsoft.com/office/drawing/2014/main" id="{3CB16122-3FA7-2C43-A01E-41657C2E4897}"/>
              </a:ext>
            </a:extLst>
          </p:cNvPr>
          <p:cNvSpPr txBox="1">
            <a:spLocks/>
          </p:cNvSpPr>
          <p:nvPr/>
        </p:nvSpPr>
        <p:spPr bwMode="auto">
          <a:xfrm>
            <a:off x="8534401" y="655027"/>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r>
              <a:rPr lang="sv-SE"/>
              <a:t>Organisation/Namn</a:t>
            </a:r>
          </a:p>
        </p:txBody>
      </p:sp>
      <p:sp>
        <p:nvSpPr>
          <p:cNvPr id="26" name="Slide Number Placeholder 5">
            <a:extLst>
              <a:ext uri="{FF2B5EF4-FFF2-40B4-BE49-F238E27FC236}">
                <a16:creationId xmlns:a16="http://schemas.microsoft.com/office/drawing/2014/main" id="{FEF90D2B-710D-6348-A888-21FBAC547DF8}"/>
              </a:ext>
            </a:extLst>
          </p:cNvPr>
          <p:cNvSpPr txBox="1">
            <a:spLocks/>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DDBEBB44-B4B5-45AD-87A9-3B8A569A17F0}" type="slidenum">
              <a:rPr lang="sv-SE" smtClean="0"/>
              <a:pPr/>
              <a:t>14</a:t>
            </a:fld>
            <a:endParaRPr lang="sv-SE"/>
          </a:p>
        </p:txBody>
      </p:sp>
      <p:sp>
        <p:nvSpPr>
          <p:cNvPr id="27" name="Rektangel 1">
            <a:extLst>
              <a:ext uri="{FF2B5EF4-FFF2-40B4-BE49-F238E27FC236}">
                <a16:creationId xmlns:a16="http://schemas.microsoft.com/office/drawing/2014/main" id="{1E5797B6-7456-0641-B8D4-38B263CD81A6}"/>
              </a:ext>
            </a:extLst>
          </p:cNvPr>
          <p:cNvSpPr/>
          <p:nvPr/>
        </p:nvSpPr>
        <p:spPr bwMode="auto">
          <a:xfrm>
            <a:off x="0" y="0"/>
            <a:ext cx="12192000" cy="949234"/>
          </a:xfrm>
          <a:prstGeom prst="rect">
            <a:avLst/>
          </a:prstGeom>
          <a:solidFill>
            <a:srgbClr val="E9E3D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a:ln>
                <a:noFill/>
              </a:ln>
              <a:solidFill>
                <a:schemeClr val="tx1"/>
              </a:solidFill>
              <a:effectLst/>
              <a:latin typeface="Verdana" pitchFamily="34" charset="0"/>
              <a:ea typeface="Geneva" pitchFamily="1" charset="-128"/>
            </a:endParaRPr>
          </a:p>
        </p:txBody>
      </p:sp>
      <p:sp>
        <p:nvSpPr>
          <p:cNvPr id="28" name="Rectangle 4">
            <a:extLst>
              <a:ext uri="{FF2B5EF4-FFF2-40B4-BE49-F238E27FC236}">
                <a16:creationId xmlns:a16="http://schemas.microsoft.com/office/drawing/2014/main" id="{82012267-A550-9549-AD7D-6C4EFE2EA7E9}"/>
              </a:ext>
            </a:extLst>
          </p:cNvPr>
          <p:cNvSpPr txBox="1">
            <a:spLocks noChangeArrowheads="1"/>
          </p:cNvSpPr>
          <p:nvPr/>
        </p:nvSpPr>
        <p:spPr bwMode="auto">
          <a:xfrm>
            <a:off x="8534401" y="237635"/>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07247E4C-788B-4A49-9CDC-725142477515}" type="datetime1">
              <a:rPr lang="sv-SE" smtClean="0"/>
              <a:pPr/>
              <a:t>2019-11-26</a:t>
            </a:fld>
            <a:endParaRPr lang="sv-SE" dirty="0"/>
          </a:p>
        </p:txBody>
      </p:sp>
      <p:sp>
        <p:nvSpPr>
          <p:cNvPr id="30" name="Rectangle 6">
            <a:extLst>
              <a:ext uri="{FF2B5EF4-FFF2-40B4-BE49-F238E27FC236}">
                <a16:creationId xmlns:a16="http://schemas.microsoft.com/office/drawing/2014/main" id="{2DA67050-5BB9-AB4C-B0F9-1ACFA8792217}"/>
              </a:ext>
            </a:extLst>
          </p:cNvPr>
          <p:cNvSpPr txBox="1">
            <a:spLocks noChangeArrowheads="1"/>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65EAC295-B5BC-4B98-BE11-8B11DB9261CC}" type="slidenum">
              <a:rPr lang="sv-SE" smtClean="0"/>
              <a:pPr/>
              <a:t>14</a:t>
            </a:fld>
            <a:endParaRPr lang="sv-SE"/>
          </a:p>
        </p:txBody>
      </p:sp>
      <p:pic>
        <p:nvPicPr>
          <p:cNvPr id="31" name="Bild 3">
            <a:extLst>
              <a:ext uri="{FF2B5EF4-FFF2-40B4-BE49-F238E27FC236}">
                <a16:creationId xmlns:a16="http://schemas.microsoft.com/office/drawing/2014/main" id="{1A7739AD-431B-6143-9BAD-C82A2BE1691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32643" y="287739"/>
            <a:ext cx="1997319" cy="357545"/>
          </a:xfrm>
          <a:prstGeom prst="rect">
            <a:avLst/>
          </a:prstGeom>
        </p:spPr>
      </p:pic>
      <p:grpSp>
        <p:nvGrpSpPr>
          <p:cNvPr id="32" name="Grupp 2">
            <a:extLst>
              <a:ext uri="{FF2B5EF4-FFF2-40B4-BE49-F238E27FC236}">
                <a16:creationId xmlns:a16="http://schemas.microsoft.com/office/drawing/2014/main" id="{67AADB20-BAA8-AB4D-9AAC-61D761480AD5}"/>
              </a:ext>
            </a:extLst>
          </p:cNvPr>
          <p:cNvGrpSpPr/>
          <p:nvPr/>
        </p:nvGrpSpPr>
        <p:grpSpPr>
          <a:xfrm>
            <a:off x="12047537" y="3175"/>
            <a:ext cx="144463" cy="788988"/>
            <a:chOff x="12047537" y="3175"/>
            <a:chExt cx="144463" cy="788988"/>
          </a:xfrm>
        </p:grpSpPr>
        <p:sp>
          <p:nvSpPr>
            <p:cNvPr id="33" name="Rectangle 30">
              <a:extLst>
                <a:ext uri="{FF2B5EF4-FFF2-40B4-BE49-F238E27FC236}">
                  <a16:creationId xmlns:a16="http://schemas.microsoft.com/office/drawing/2014/main" id="{DE120B0D-D818-5D43-A60E-646A67BB09D5}"/>
                </a:ext>
              </a:extLst>
            </p:cNvPr>
            <p:cNvSpPr>
              <a:spLocks noChangeAspect="1" noChangeArrowheads="1"/>
            </p:cNvSpPr>
            <p:nvPr userDrawn="1"/>
          </p:nvSpPr>
          <p:spPr bwMode="auto">
            <a:xfrm>
              <a:off x="12047537" y="3175"/>
              <a:ext cx="144463" cy="144463"/>
            </a:xfrm>
            <a:prstGeom prst="rect">
              <a:avLst/>
            </a:prstGeom>
            <a:solidFill>
              <a:schemeClr val="accent2"/>
            </a:solidFill>
            <a:ln>
              <a:noFill/>
            </a:ln>
            <a:effectLst/>
          </p:spPr>
          <p:txBody>
            <a:bodyPr anchor="ctr">
              <a:spAutoFit/>
            </a:bodyPr>
            <a:lstStyle/>
            <a:p>
              <a:endParaRPr lang="sv-SE"/>
            </a:p>
          </p:txBody>
        </p:sp>
        <p:sp>
          <p:nvSpPr>
            <p:cNvPr id="34" name="Rectangle 31">
              <a:extLst>
                <a:ext uri="{FF2B5EF4-FFF2-40B4-BE49-F238E27FC236}">
                  <a16:creationId xmlns:a16="http://schemas.microsoft.com/office/drawing/2014/main" id="{2D3BA697-F721-D54C-B4F3-FB3159471CDB}"/>
                </a:ext>
              </a:extLst>
            </p:cNvPr>
            <p:cNvSpPr>
              <a:spLocks noChangeAspect="1" noChangeArrowheads="1"/>
            </p:cNvSpPr>
            <p:nvPr userDrawn="1"/>
          </p:nvSpPr>
          <p:spPr bwMode="auto">
            <a:xfrm>
              <a:off x="12047537" y="222250"/>
              <a:ext cx="144463" cy="144463"/>
            </a:xfrm>
            <a:prstGeom prst="rect">
              <a:avLst/>
            </a:prstGeom>
            <a:solidFill>
              <a:schemeClr val="accent2"/>
            </a:solidFill>
            <a:ln>
              <a:noFill/>
            </a:ln>
            <a:effectLst/>
          </p:spPr>
          <p:txBody>
            <a:bodyPr anchor="ctr">
              <a:spAutoFit/>
            </a:bodyPr>
            <a:lstStyle/>
            <a:p>
              <a:endParaRPr lang="sv-SE"/>
            </a:p>
          </p:txBody>
        </p:sp>
        <p:sp>
          <p:nvSpPr>
            <p:cNvPr id="35" name="Rectangle 32">
              <a:extLst>
                <a:ext uri="{FF2B5EF4-FFF2-40B4-BE49-F238E27FC236}">
                  <a16:creationId xmlns:a16="http://schemas.microsoft.com/office/drawing/2014/main" id="{0502076E-816C-1547-9E83-8D713EDB596E}"/>
                </a:ext>
              </a:extLst>
            </p:cNvPr>
            <p:cNvSpPr>
              <a:spLocks noChangeAspect="1" noChangeArrowheads="1"/>
            </p:cNvSpPr>
            <p:nvPr userDrawn="1"/>
          </p:nvSpPr>
          <p:spPr bwMode="auto">
            <a:xfrm>
              <a:off x="12047537" y="434975"/>
              <a:ext cx="144463" cy="144463"/>
            </a:xfrm>
            <a:prstGeom prst="rect">
              <a:avLst/>
            </a:prstGeom>
            <a:solidFill>
              <a:schemeClr val="accent1"/>
            </a:solidFill>
            <a:ln>
              <a:noFill/>
            </a:ln>
            <a:effectLst/>
          </p:spPr>
          <p:txBody>
            <a:bodyPr anchor="ctr">
              <a:spAutoFit/>
            </a:bodyPr>
            <a:lstStyle/>
            <a:p>
              <a:endParaRPr lang="sv-SE"/>
            </a:p>
          </p:txBody>
        </p:sp>
        <p:sp>
          <p:nvSpPr>
            <p:cNvPr id="36" name="Rectangle 33">
              <a:extLst>
                <a:ext uri="{FF2B5EF4-FFF2-40B4-BE49-F238E27FC236}">
                  <a16:creationId xmlns:a16="http://schemas.microsoft.com/office/drawing/2014/main" id="{FADF43E3-36A0-E948-BA7F-33ED8CA64435}"/>
                </a:ext>
              </a:extLst>
            </p:cNvPr>
            <p:cNvSpPr>
              <a:spLocks noChangeAspect="1" noChangeArrowheads="1"/>
            </p:cNvSpPr>
            <p:nvPr userDrawn="1"/>
          </p:nvSpPr>
          <p:spPr bwMode="auto">
            <a:xfrm>
              <a:off x="12047537" y="647700"/>
              <a:ext cx="144463" cy="144463"/>
            </a:xfrm>
            <a:prstGeom prst="rect">
              <a:avLst/>
            </a:prstGeom>
            <a:solidFill>
              <a:schemeClr val="accent2"/>
            </a:solidFill>
            <a:ln>
              <a:noFill/>
            </a:ln>
            <a:effectLst/>
          </p:spPr>
          <p:txBody>
            <a:bodyPr anchor="ctr">
              <a:spAutoFit/>
            </a:bodyPr>
            <a:lstStyle/>
            <a:p>
              <a:endParaRPr lang="sv-SE"/>
            </a:p>
          </p:txBody>
        </p:sp>
      </p:grpSp>
      <p:sp>
        <p:nvSpPr>
          <p:cNvPr id="2" name="Rubrik 1">
            <a:extLst>
              <a:ext uri="{FF2B5EF4-FFF2-40B4-BE49-F238E27FC236}">
                <a16:creationId xmlns:a16="http://schemas.microsoft.com/office/drawing/2014/main" id="{C0DF8260-4BE7-4F12-889B-3CCEFDA1AF81}"/>
              </a:ext>
            </a:extLst>
          </p:cNvPr>
          <p:cNvSpPr>
            <a:spLocks noGrp="1"/>
          </p:cNvSpPr>
          <p:nvPr>
            <p:ph type="ctrTitle"/>
          </p:nvPr>
        </p:nvSpPr>
        <p:spPr>
          <a:xfrm>
            <a:off x="914400" y="3965893"/>
            <a:ext cx="10363200" cy="788101"/>
          </a:xfrm>
        </p:spPr>
        <p:txBody>
          <a:bodyPr/>
          <a:lstStyle/>
          <a:p>
            <a:r>
              <a:rPr lang="sv-SE" sz="4400" b="1" spc="200" dirty="0">
                <a:solidFill>
                  <a:schemeClr val="bg1"/>
                </a:solidFill>
              </a:rPr>
              <a:t>KUNSKAPSSTYRNING</a:t>
            </a:r>
          </a:p>
        </p:txBody>
      </p:sp>
      <p:pic>
        <p:nvPicPr>
          <p:cNvPr id="6" name="Bildobjekt 5">
            <a:extLst>
              <a:ext uri="{FF2B5EF4-FFF2-40B4-BE49-F238E27FC236}">
                <a16:creationId xmlns:a16="http://schemas.microsoft.com/office/drawing/2014/main" id="{EFB36B0A-2C39-214C-9701-24060C99A1F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2643" y="1339469"/>
            <a:ext cx="1284860" cy="1284860"/>
          </a:xfrm>
          <a:prstGeom prst="rect">
            <a:avLst/>
          </a:prstGeom>
        </p:spPr>
      </p:pic>
      <p:sp>
        <p:nvSpPr>
          <p:cNvPr id="19" name="Title 6">
            <a:extLst>
              <a:ext uri="{FF2B5EF4-FFF2-40B4-BE49-F238E27FC236}">
                <a16:creationId xmlns:a16="http://schemas.microsoft.com/office/drawing/2014/main" id="{FC3600E1-8179-1E43-BA3D-9F7FE36875C3}"/>
              </a:ext>
            </a:extLst>
          </p:cNvPr>
          <p:cNvSpPr txBox="1">
            <a:spLocks/>
          </p:cNvSpPr>
          <p:nvPr/>
        </p:nvSpPr>
        <p:spPr bwMode="auto">
          <a:xfrm>
            <a:off x="2329962" y="1500272"/>
            <a:ext cx="8702040" cy="1458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ctr"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a:lstStyle>
          <a:p>
            <a:pPr algn="l">
              <a:lnSpc>
                <a:spcPct val="90000"/>
              </a:lnSpc>
            </a:pPr>
            <a:r>
              <a:rPr lang="sv-SE" sz="1600" kern="0" spc="300" dirty="0">
                <a:solidFill>
                  <a:schemeClr val="tx1">
                    <a:lumMod val="65000"/>
                    <a:lumOff val="35000"/>
                  </a:schemeClr>
                </a:solidFill>
              </a:rPr>
              <a:t>HUVUDSLUTSATS 2 - FORTSÄTTNING</a:t>
            </a:r>
          </a:p>
          <a:p>
            <a:pPr algn="l">
              <a:lnSpc>
                <a:spcPct val="90000"/>
              </a:lnSpc>
            </a:pPr>
            <a:endParaRPr lang="sv-SE" sz="1800" kern="0" spc="300" dirty="0"/>
          </a:p>
          <a:p>
            <a:pPr algn="l">
              <a:lnSpc>
                <a:spcPct val="90000"/>
              </a:lnSpc>
            </a:pPr>
            <a:endParaRPr lang="sv-SE" sz="1800" kern="0" spc="300" dirty="0"/>
          </a:p>
          <a:p>
            <a:pPr algn="l">
              <a:lnSpc>
                <a:spcPct val="90000"/>
              </a:lnSpc>
            </a:pPr>
            <a:endParaRPr lang="sv-SE" sz="1800" kern="0" spc="300" dirty="0"/>
          </a:p>
          <a:p>
            <a:pPr algn="l">
              <a:lnSpc>
                <a:spcPct val="90000"/>
              </a:lnSpc>
            </a:pPr>
            <a:r>
              <a:rPr lang="sv-SE" sz="1800" kern="0" spc="300" dirty="0"/>
              <a:t>Exempel på olika prognoser för öppenvården</a:t>
            </a:r>
          </a:p>
          <a:p>
            <a:pPr algn="l">
              <a:lnSpc>
                <a:spcPct val="90000"/>
              </a:lnSpc>
            </a:pPr>
            <a:endParaRPr lang="sv-SE" sz="1800" kern="0" spc="300" dirty="0"/>
          </a:p>
          <a:p>
            <a:pPr algn="l">
              <a:lnSpc>
                <a:spcPct val="90000"/>
              </a:lnSpc>
            </a:pPr>
            <a:endParaRPr lang="sv-SE" sz="1800" kern="0" spc="300" dirty="0"/>
          </a:p>
          <a:p>
            <a:pPr algn="l">
              <a:lnSpc>
                <a:spcPct val="90000"/>
              </a:lnSpc>
            </a:pPr>
            <a:endParaRPr lang="sv-SE" sz="1800" kern="0" spc="300" dirty="0">
              <a:latin typeface="+mn-lt"/>
            </a:endParaRPr>
          </a:p>
          <a:p>
            <a:pPr marL="457200" indent="-457200" algn="l">
              <a:lnSpc>
                <a:spcPct val="90000"/>
              </a:lnSpc>
              <a:buFont typeface="Arial" panose="020B0604020202020204" pitchFamily="34" charset="0"/>
              <a:buChar char="•"/>
            </a:pPr>
            <a:endParaRPr lang="sv-SE" sz="1800" kern="0" spc="300" dirty="0">
              <a:latin typeface="+mn-lt"/>
            </a:endParaRPr>
          </a:p>
          <a:p>
            <a:pPr marL="457200" indent="-457200" algn="l">
              <a:lnSpc>
                <a:spcPct val="90000"/>
              </a:lnSpc>
              <a:buFont typeface="Arial" panose="020B0604020202020204" pitchFamily="34" charset="0"/>
              <a:buChar char="•"/>
            </a:pPr>
            <a:endParaRPr lang="sv-SE" sz="1800" kern="0" spc="300" dirty="0">
              <a:solidFill>
                <a:schemeClr val="tx1"/>
              </a:solidFill>
              <a:latin typeface="+mn-lt"/>
            </a:endParaRPr>
          </a:p>
          <a:p>
            <a:pPr marL="914400" lvl="1" indent="-457200">
              <a:lnSpc>
                <a:spcPct val="90000"/>
              </a:lnSpc>
              <a:buFont typeface="Arial" panose="020B0604020202020204" pitchFamily="34" charset="0"/>
              <a:buChar char="•"/>
            </a:pPr>
            <a:endParaRPr lang="sv-SE" sz="1800" kern="0" spc="300" dirty="0">
              <a:solidFill>
                <a:schemeClr val="tx1"/>
              </a:solidFill>
              <a:latin typeface="+mn-lt"/>
            </a:endParaRPr>
          </a:p>
          <a:p>
            <a:pPr marL="457200" indent="-457200" algn="l">
              <a:lnSpc>
                <a:spcPct val="90000"/>
              </a:lnSpc>
              <a:buFont typeface="Arial" panose="020B0604020202020204" pitchFamily="34" charset="0"/>
              <a:buChar char="•"/>
            </a:pPr>
            <a:endParaRPr lang="sv-SE" sz="3200" kern="0" spc="300" dirty="0"/>
          </a:p>
        </p:txBody>
      </p:sp>
      <p:pic>
        <p:nvPicPr>
          <p:cNvPr id="5" name="Bildobjekt 4">
            <a:extLst>
              <a:ext uri="{FF2B5EF4-FFF2-40B4-BE49-F238E27FC236}">
                <a16:creationId xmlns:a16="http://schemas.microsoft.com/office/drawing/2014/main" id="{0DF79847-5B21-9C42-B22A-053017D6550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7932" y="3171623"/>
            <a:ext cx="4960367" cy="3402022"/>
          </a:xfrm>
          <a:prstGeom prst="rect">
            <a:avLst/>
          </a:prstGeom>
        </p:spPr>
      </p:pic>
      <p:pic>
        <p:nvPicPr>
          <p:cNvPr id="8" name="Bildobjekt 7">
            <a:extLst>
              <a:ext uri="{FF2B5EF4-FFF2-40B4-BE49-F238E27FC236}">
                <a16:creationId xmlns:a16="http://schemas.microsoft.com/office/drawing/2014/main" id="{C475F8E2-7787-074D-B43B-A277755C34E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02036" y="3510246"/>
            <a:ext cx="6245501" cy="1006900"/>
          </a:xfrm>
          <a:prstGeom prst="rect">
            <a:avLst/>
          </a:prstGeom>
        </p:spPr>
      </p:pic>
      <p:sp>
        <p:nvSpPr>
          <p:cNvPr id="3" name="Platshållare för datum 2">
            <a:extLst>
              <a:ext uri="{FF2B5EF4-FFF2-40B4-BE49-F238E27FC236}">
                <a16:creationId xmlns:a16="http://schemas.microsoft.com/office/drawing/2014/main" id="{881DEDA6-07EF-524B-80FD-126707A60195}"/>
              </a:ext>
            </a:extLst>
          </p:cNvPr>
          <p:cNvSpPr>
            <a:spLocks noGrp="1"/>
          </p:cNvSpPr>
          <p:nvPr>
            <p:ph type="dt" sz="half" idx="2"/>
          </p:nvPr>
        </p:nvSpPr>
        <p:spPr/>
        <p:txBody>
          <a:bodyPr/>
          <a:lstStyle/>
          <a:p>
            <a:r>
              <a:rPr lang="sv-SE"/>
              <a:t>2019-11-11</a:t>
            </a:r>
          </a:p>
        </p:txBody>
      </p:sp>
      <p:sp>
        <p:nvSpPr>
          <p:cNvPr id="7" name="Platshållare för bildnummer 6">
            <a:extLst>
              <a:ext uri="{FF2B5EF4-FFF2-40B4-BE49-F238E27FC236}">
                <a16:creationId xmlns:a16="http://schemas.microsoft.com/office/drawing/2014/main" id="{72D5E9C4-4D56-C748-B8EF-E7E14EE28FC3}"/>
              </a:ext>
            </a:extLst>
          </p:cNvPr>
          <p:cNvSpPr>
            <a:spLocks noGrp="1"/>
          </p:cNvSpPr>
          <p:nvPr>
            <p:ph type="sldNum" sz="quarter" idx="4"/>
          </p:nvPr>
        </p:nvSpPr>
        <p:spPr/>
        <p:txBody>
          <a:bodyPr/>
          <a:lstStyle/>
          <a:p>
            <a:fld id="{C1A088CD-CCDE-49E5-84E6-67161CD99BDA}" type="slidenum">
              <a:rPr lang="sv-SE" smtClean="0"/>
              <a:pPr/>
              <a:t>14</a:t>
            </a:fld>
            <a:endParaRPr lang="sv-SE"/>
          </a:p>
        </p:txBody>
      </p:sp>
      <p:sp>
        <p:nvSpPr>
          <p:cNvPr id="9" name="Platshållare för sidfot 8">
            <a:extLst>
              <a:ext uri="{FF2B5EF4-FFF2-40B4-BE49-F238E27FC236}">
                <a16:creationId xmlns:a16="http://schemas.microsoft.com/office/drawing/2014/main" id="{B837E18B-00C7-9C46-BBF3-F16E9223D7EB}"/>
              </a:ext>
            </a:extLst>
          </p:cNvPr>
          <p:cNvSpPr>
            <a:spLocks noGrp="1"/>
          </p:cNvSpPr>
          <p:nvPr>
            <p:ph type="ftr" sz="quarter" idx="3"/>
          </p:nvPr>
        </p:nvSpPr>
        <p:spPr/>
        <p:txBody>
          <a:bodyPr/>
          <a:lstStyle/>
          <a:p>
            <a:r>
              <a:rPr lang="sv-SE"/>
              <a:t>Hälso- och sjukvårdsförvaltningen</a:t>
            </a:r>
          </a:p>
        </p:txBody>
      </p:sp>
    </p:spTree>
    <p:extLst>
      <p:ext uri="{BB962C8B-B14F-4D97-AF65-F5344CB8AC3E}">
        <p14:creationId xmlns:p14="http://schemas.microsoft.com/office/powerpoint/2010/main" val="5516507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ate Placeholder 3">
            <a:extLst>
              <a:ext uri="{FF2B5EF4-FFF2-40B4-BE49-F238E27FC236}">
                <a16:creationId xmlns:a16="http://schemas.microsoft.com/office/drawing/2014/main" id="{D0F702EB-4341-7941-AA37-A713BB89447A}"/>
              </a:ext>
            </a:extLst>
          </p:cNvPr>
          <p:cNvSpPr txBox="1">
            <a:spLocks/>
          </p:cNvSpPr>
          <p:nvPr/>
        </p:nvSpPr>
        <p:spPr bwMode="auto">
          <a:xfrm>
            <a:off x="8534401" y="237635"/>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B994E8D3-EB01-4B97-B7C9-9BC7CD4011D7}" type="datetime1">
              <a:rPr lang="sv-SE" smtClean="0"/>
              <a:pPr/>
              <a:t>2019-11-26</a:t>
            </a:fld>
            <a:endParaRPr lang="sv-SE"/>
          </a:p>
        </p:txBody>
      </p:sp>
      <p:sp>
        <p:nvSpPr>
          <p:cNvPr id="25" name="Footer Placeholder 4">
            <a:extLst>
              <a:ext uri="{FF2B5EF4-FFF2-40B4-BE49-F238E27FC236}">
                <a16:creationId xmlns:a16="http://schemas.microsoft.com/office/drawing/2014/main" id="{3CB16122-3FA7-2C43-A01E-41657C2E4897}"/>
              </a:ext>
            </a:extLst>
          </p:cNvPr>
          <p:cNvSpPr txBox="1">
            <a:spLocks/>
          </p:cNvSpPr>
          <p:nvPr/>
        </p:nvSpPr>
        <p:spPr bwMode="auto">
          <a:xfrm>
            <a:off x="8534401" y="655027"/>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r>
              <a:rPr lang="sv-SE"/>
              <a:t>Organisation/Namn</a:t>
            </a:r>
          </a:p>
        </p:txBody>
      </p:sp>
      <p:sp>
        <p:nvSpPr>
          <p:cNvPr id="26" name="Slide Number Placeholder 5">
            <a:extLst>
              <a:ext uri="{FF2B5EF4-FFF2-40B4-BE49-F238E27FC236}">
                <a16:creationId xmlns:a16="http://schemas.microsoft.com/office/drawing/2014/main" id="{FEF90D2B-710D-6348-A888-21FBAC547DF8}"/>
              </a:ext>
            </a:extLst>
          </p:cNvPr>
          <p:cNvSpPr txBox="1">
            <a:spLocks/>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DDBEBB44-B4B5-45AD-87A9-3B8A569A17F0}" type="slidenum">
              <a:rPr lang="sv-SE" smtClean="0"/>
              <a:pPr/>
              <a:t>15</a:t>
            </a:fld>
            <a:endParaRPr lang="sv-SE"/>
          </a:p>
        </p:txBody>
      </p:sp>
      <p:sp>
        <p:nvSpPr>
          <p:cNvPr id="27" name="Rektangel 1">
            <a:extLst>
              <a:ext uri="{FF2B5EF4-FFF2-40B4-BE49-F238E27FC236}">
                <a16:creationId xmlns:a16="http://schemas.microsoft.com/office/drawing/2014/main" id="{1E5797B6-7456-0641-B8D4-38B263CD81A6}"/>
              </a:ext>
            </a:extLst>
          </p:cNvPr>
          <p:cNvSpPr/>
          <p:nvPr/>
        </p:nvSpPr>
        <p:spPr bwMode="auto">
          <a:xfrm>
            <a:off x="0" y="0"/>
            <a:ext cx="12192000" cy="949234"/>
          </a:xfrm>
          <a:prstGeom prst="rect">
            <a:avLst/>
          </a:prstGeom>
          <a:solidFill>
            <a:srgbClr val="E9E3D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a:ln>
                <a:noFill/>
              </a:ln>
              <a:solidFill>
                <a:schemeClr val="tx1"/>
              </a:solidFill>
              <a:effectLst/>
              <a:latin typeface="Verdana" pitchFamily="34" charset="0"/>
              <a:ea typeface="Geneva" pitchFamily="1" charset="-128"/>
            </a:endParaRPr>
          </a:p>
        </p:txBody>
      </p:sp>
      <p:sp>
        <p:nvSpPr>
          <p:cNvPr id="28" name="Rectangle 4">
            <a:extLst>
              <a:ext uri="{FF2B5EF4-FFF2-40B4-BE49-F238E27FC236}">
                <a16:creationId xmlns:a16="http://schemas.microsoft.com/office/drawing/2014/main" id="{82012267-A550-9549-AD7D-6C4EFE2EA7E9}"/>
              </a:ext>
            </a:extLst>
          </p:cNvPr>
          <p:cNvSpPr txBox="1">
            <a:spLocks noChangeArrowheads="1"/>
          </p:cNvSpPr>
          <p:nvPr/>
        </p:nvSpPr>
        <p:spPr bwMode="auto">
          <a:xfrm>
            <a:off x="8534401" y="237635"/>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07247E4C-788B-4A49-9CDC-725142477515}" type="datetime1">
              <a:rPr lang="sv-SE" smtClean="0"/>
              <a:pPr/>
              <a:t>2019-11-26</a:t>
            </a:fld>
            <a:endParaRPr lang="sv-SE" dirty="0"/>
          </a:p>
        </p:txBody>
      </p:sp>
      <p:sp>
        <p:nvSpPr>
          <p:cNvPr id="30" name="Rectangle 6">
            <a:extLst>
              <a:ext uri="{FF2B5EF4-FFF2-40B4-BE49-F238E27FC236}">
                <a16:creationId xmlns:a16="http://schemas.microsoft.com/office/drawing/2014/main" id="{2DA67050-5BB9-AB4C-B0F9-1ACFA8792217}"/>
              </a:ext>
            </a:extLst>
          </p:cNvPr>
          <p:cNvSpPr txBox="1">
            <a:spLocks noChangeArrowheads="1"/>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65EAC295-B5BC-4B98-BE11-8B11DB9261CC}" type="slidenum">
              <a:rPr lang="sv-SE" smtClean="0"/>
              <a:pPr/>
              <a:t>15</a:t>
            </a:fld>
            <a:endParaRPr lang="sv-SE"/>
          </a:p>
        </p:txBody>
      </p:sp>
      <p:pic>
        <p:nvPicPr>
          <p:cNvPr id="31" name="Bild 3">
            <a:extLst>
              <a:ext uri="{FF2B5EF4-FFF2-40B4-BE49-F238E27FC236}">
                <a16:creationId xmlns:a16="http://schemas.microsoft.com/office/drawing/2014/main" id="{1A7739AD-431B-6143-9BAD-C82A2BE1691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32643" y="287739"/>
            <a:ext cx="1997319" cy="357545"/>
          </a:xfrm>
          <a:prstGeom prst="rect">
            <a:avLst/>
          </a:prstGeom>
        </p:spPr>
      </p:pic>
      <p:grpSp>
        <p:nvGrpSpPr>
          <p:cNvPr id="32" name="Grupp 2">
            <a:extLst>
              <a:ext uri="{FF2B5EF4-FFF2-40B4-BE49-F238E27FC236}">
                <a16:creationId xmlns:a16="http://schemas.microsoft.com/office/drawing/2014/main" id="{67AADB20-BAA8-AB4D-9AAC-61D761480AD5}"/>
              </a:ext>
            </a:extLst>
          </p:cNvPr>
          <p:cNvGrpSpPr/>
          <p:nvPr/>
        </p:nvGrpSpPr>
        <p:grpSpPr>
          <a:xfrm>
            <a:off x="12047537" y="3175"/>
            <a:ext cx="144463" cy="788988"/>
            <a:chOff x="12047537" y="3175"/>
            <a:chExt cx="144463" cy="788988"/>
          </a:xfrm>
        </p:grpSpPr>
        <p:sp>
          <p:nvSpPr>
            <p:cNvPr id="33" name="Rectangle 30">
              <a:extLst>
                <a:ext uri="{FF2B5EF4-FFF2-40B4-BE49-F238E27FC236}">
                  <a16:creationId xmlns:a16="http://schemas.microsoft.com/office/drawing/2014/main" id="{DE120B0D-D818-5D43-A60E-646A67BB09D5}"/>
                </a:ext>
              </a:extLst>
            </p:cNvPr>
            <p:cNvSpPr>
              <a:spLocks noChangeAspect="1" noChangeArrowheads="1"/>
            </p:cNvSpPr>
            <p:nvPr userDrawn="1"/>
          </p:nvSpPr>
          <p:spPr bwMode="auto">
            <a:xfrm>
              <a:off x="12047537" y="3175"/>
              <a:ext cx="144463" cy="144463"/>
            </a:xfrm>
            <a:prstGeom prst="rect">
              <a:avLst/>
            </a:prstGeom>
            <a:solidFill>
              <a:schemeClr val="accent2"/>
            </a:solidFill>
            <a:ln>
              <a:noFill/>
            </a:ln>
            <a:effectLst/>
          </p:spPr>
          <p:txBody>
            <a:bodyPr anchor="ctr">
              <a:spAutoFit/>
            </a:bodyPr>
            <a:lstStyle/>
            <a:p>
              <a:endParaRPr lang="sv-SE"/>
            </a:p>
          </p:txBody>
        </p:sp>
        <p:sp>
          <p:nvSpPr>
            <p:cNvPr id="34" name="Rectangle 31">
              <a:extLst>
                <a:ext uri="{FF2B5EF4-FFF2-40B4-BE49-F238E27FC236}">
                  <a16:creationId xmlns:a16="http://schemas.microsoft.com/office/drawing/2014/main" id="{2D3BA697-F721-D54C-B4F3-FB3159471CDB}"/>
                </a:ext>
              </a:extLst>
            </p:cNvPr>
            <p:cNvSpPr>
              <a:spLocks noChangeAspect="1" noChangeArrowheads="1"/>
            </p:cNvSpPr>
            <p:nvPr userDrawn="1"/>
          </p:nvSpPr>
          <p:spPr bwMode="auto">
            <a:xfrm>
              <a:off x="12047537" y="222250"/>
              <a:ext cx="144463" cy="144463"/>
            </a:xfrm>
            <a:prstGeom prst="rect">
              <a:avLst/>
            </a:prstGeom>
            <a:solidFill>
              <a:schemeClr val="accent2"/>
            </a:solidFill>
            <a:ln>
              <a:noFill/>
            </a:ln>
            <a:effectLst/>
          </p:spPr>
          <p:txBody>
            <a:bodyPr anchor="ctr">
              <a:spAutoFit/>
            </a:bodyPr>
            <a:lstStyle/>
            <a:p>
              <a:endParaRPr lang="sv-SE"/>
            </a:p>
          </p:txBody>
        </p:sp>
        <p:sp>
          <p:nvSpPr>
            <p:cNvPr id="35" name="Rectangle 32">
              <a:extLst>
                <a:ext uri="{FF2B5EF4-FFF2-40B4-BE49-F238E27FC236}">
                  <a16:creationId xmlns:a16="http://schemas.microsoft.com/office/drawing/2014/main" id="{0502076E-816C-1547-9E83-8D713EDB596E}"/>
                </a:ext>
              </a:extLst>
            </p:cNvPr>
            <p:cNvSpPr>
              <a:spLocks noChangeAspect="1" noChangeArrowheads="1"/>
            </p:cNvSpPr>
            <p:nvPr userDrawn="1"/>
          </p:nvSpPr>
          <p:spPr bwMode="auto">
            <a:xfrm>
              <a:off x="12047537" y="434975"/>
              <a:ext cx="144463" cy="144463"/>
            </a:xfrm>
            <a:prstGeom prst="rect">
              <a:avLst/>
            </a:prstGeom>
            <a:solidFill>
              <a:schemeClr val="accent1"/>
            </a:solidFill>
            <a:ln>
              <a:noFill/>
            </a:ln>
            <a:effectLst/>
          </p:spPr>
          <p:txBody>
            <a:bodyPr anchor="ctr">
              <a:spAutoFit/>
            </a:bodyPr>
            <a:lstStyle/>
            <a:p>
              <a:endParaRPr lang="sv-SE"/>
            </a:p>
          </p:txBody>
        </p:sp>
        <p:sp>
          <p:nvSpPr>
            <p:cNvPr id="36" name="Rectangle 33">
              <a:extLst>
                <a:ext uri="{FF2B5EF4-FFF2-40B4-BE49-F238E27FC236}">
                  <a16:creationId xmlns:a16="http://schemas.microsoft.com/office/drawing/2014/main" id="{FADF43E3-36A0-E948-BA7F-33ED8CA64435}"/>
                </a:ext>
              </a:extLst>
            </p:cNvPr>
            <p:cNvSpPr>
              <a:spLocks noChangeAspect="1" noChangeArrowheads="1"/>
            </p:cNvSpPr>
            <p:nvPr userDrawn="1"/>
          </p:nvSpPr>
          <p:spPr bwMode="auto">
            <a:xfrm>
              <a:off x="12047537" y="647700"/>
              <a:ext cx="144463" cy="144463"/>
            </a:xfrm>
            <a:prstGeom prst="rect">
              <a:avLst/>
            </a:prstGeom>
            <a:solidFill>
              <a:schemeClr val="accent2"/>
            </a:solidFill>
            <a:ln>
              <a:noFill/>
            </a:ln>
            <a:effectLst/>
          </p:spPr>
          <p:txBody>
            <a:bodyPr anchor="ctr">
              <a:spAutoFit/>
            </a:bodyPr>
            <a:lstStyle/>
            <a:p>
              <a:endParaRPr lang="sv-SE"/>
            </a:p>
          </p:txBody>
        </p:sp>
      </p:grpSp>
      <p:sp>
        <p:nvSpPr>
          <p:cNvPr id="2" name="Rubrik 1">
            <a:extLst>
              <a:ext uri="{FF2B5EF4-FFF2-40B4-BE49-F238E27FC236}">
                <a16:creationId xmlns:a16="http://schemas.microsoft.com/office/drawing/2014/main" id="{C0DF8260-4BE7-4F12-889B-3CCEFDA1AF81}"/>
              </a:ext>
            </a:extLst>
          </p:cNvPr>
          <p:cNvSpPr>
            <a:spLocks noGrp="1"/>
          </p:cNvSpPr>
          <p:nvPr>
            <p:ph type="ctrTitle"/>
          </p:nvPr>
        </p:nvSpPr>
        <p:spPr>
          <a:xfrm>
            <a:off x="914400" y="3965893"/>
            <a:ext cx="10363200" cy="788101"/>
          </a:xfrm>
        </p:spPr>
        <p:txBody>
          <a:bodyPr/>
          <a:lstStyle/>
          <a:p>
            <a:r>
              <a:rPr lang="sv-SE" sz="4400" b="1" spc="200" dirty="0">
                <a:solidFill>
                  <a:schemeClr val="bg1"/>
                </a:solidFill>
              </a:rPr>
              <a:t>KUNSKAPSSTYRNING</a:t>
            </a:r>
          </a:p>
        </p:txBody>
      </p:sp>
      <p:pic>
        <p:nvPicPr>
          <p:cNvPr id="6" name="Bildobjekt 5">
            <a:extLst>
              <a:ext uri="{FF2B5EF4-FFF2-40B4-BE49-F238E27FC236}">
                <a16:creationId xmlns:a16="http://schemas.microsoft.com/office/drawing/2014/main" id="{EFB36B0A-2C39-214C-9701-24060C99A1F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2643" y="1339469"/>
            <a:ext cx="1284860" cy="1284860"/>
          </a:xfrm>
          <a:prstGeom prst="rect">
            <a:avLst/>
          </a:prstGeom>
        </p:spPr>
      </p:pic>
      <p:sp>
        <p:nvSpPr>
          <p:cNvPr id="19" name="Title 6">
            <a:extLst>
              <a:ext uri="{FF2B5EF4-FFF2-40B4-BE49-F238E27FC236}">
                <a16:creationId xmlns:a16="http://schemas.microsoft.com/office/drawing/2014/main" id="{FC3600E1-8179-1E43-BA3D-9F7FE36875C3}"/>
              </a:ext>
            </a:extLst>
          </p:cNvPr>
          <p:cNvSpPr txBox="1">
            <a:spLocks/>
          </p:cNvSpPr>
          <p:nvPr/>
        </p:nvSpPr>
        <p:spPr bwMode="auto">
          <a:xfrm>
            <a:off x="2362200" y="1838325"/>
            <a:ext cx="8702040" cy="1863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ctr"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a:lstStyle>
          <a:p>
            <a:pPr algn="l">
              <a:lnSpc>
                <a:spcPct val="90000"/>
              </a:lnSpc>
            </a:pPr>
            <a:r>
              <a:rPr lang="sv-SE" sz="1600" kern="0" spc="300" dirty="0">
                <a:solidFill>
                  <a:schemeClr val="tx1">
                    <a:lumMod val="65000"/>
                    <a:lumOff val="35000"/>
                  </a:schemeClr>
                </a:solidFill>
              </a:rPr>
              <a:t>HUVUDSLUTSATS 3</a:t>
            </a:r>
          </a:p>
          <a:p>
            <a:pPr algn="l">
              <a:lnSpc>
                <a:spcPct val="90000"/>
              </a:lnSpc>
            </a:pPr>
            <a:endParaRPr lang="sv-SE" sz="1800" kern="0" spc="300" dirty="0"/>
          </a:p>
          <a:p>
            <a:pPr algn="l">
              <a:lnSpc>
                <a:spcPct val="90000"/>
              </a:lnSpc>
            </a:pPr>
            <a:r>
              <a:rPr lang="sv-SE" sz="1800" kern="0" spc="300" dirty="0"/>
              <a:t>MÄNNISKOR BLIR ALLT ÄLDRE OCH VÅRDBEHOVEN FORTSÄTTER SKJUTAS UPPÅT I ÅLDRARNA</a:t>
            </a:r>
          </a:p>
          <a:p>
            <a:pPr algn="l">
              <a:lnSpc>
                <a:spcPct val="90000"/>
              </a:lnSpc>
            </a:pPr>
            <a:endParaRPr lang="sv-SE" sz="1800" kern="0" spc="300" dirty="0"/>
          </a:p>
          <a:p>
            <a:pPr algn="l">
              <a:lnSpc>
                <a:spcPct val="90000"/>
              </a:lnSpc>
            </a:pPr>
            <a:endParaRPr lang="sv-SE" sz="1800" kern="0" spc="300" dirty="0"/>
          </a:p>
          <a:p>
            <a:pPr algn="l">
              <a:lnSpc>
                <a:spcPct val="90000"/>
              </a:lnSpc>
            </a:pPr>
            <a:endParaRPr lang="sv-SE" sz="1800" kern="0" spc="300" dirty="0">
              <a:latin typeface="+mn-lt"/>
            </a:endParaRPr>
          </a:p>
          <a:p>
            <a:pPr marL="457200" indent="-457200" algn="l">
              <a:lnSpc>
                <a:spcPct val="90000"/>
              </a:lnSpc>
              <a:buFont typeface="Arial" panose="020B0604020202020204" pitchFamily="34" charset="0"/>
              <a:buChar char="•"/>
            </a:pPr>
            <a:endParaRPr lang="sv-SE" sz="1800" kern="0" spc="300" dirty="0">
              <a:latin typeface="+mn-lt"/>
            </a:endParaRPr>
          </a:p>
          <a:p>
            <a:pPr marL="457200" indent="-457200" algn="l">
              <a:lnSpc>
                <a:spcPct val="90000"/>
              </a:lnSpc>
              <a:buFont typeface="Arial" panose="020B0604020202020204" pitchFamily="34" charset="0"/>
              <a:buChar char="•"/>
            </a:pPr>
            <a:endParaRPr lang="sv-SE" sz="1800" kern="0" spc="300" dirty="0">
              <a:solidFill>
                <a:schemeClr val="tx1"/>
              </a:solidFill>
              <a:latin typeface="+mn-lt"/>
            </a:endParaRPr>
          </a:p>
          <a:p>
            <a:pPr marL="914400" lvl="1" indent="-457200">
              <a:lnSpc>
                <a:spcPct val="90000"/>
              </a:lnSpc>
              <a:buFont typeface="Arial" panose="020B0604020202020204" pitchFamily="34" charset="0"/>
              <a:buChar char="•"/>
            </a:pPr>
            <a:endParaRPr lang="sv-SE" sz="1800" kern="0" spc="300" dirty="0">
              <a:solidFill>
                <a:schemeClr val="tx1"/>
              </a:solidFill>
              <a:latin typeface="+mn-lt"/>
            </a:endParaRPr>
          </a:p>
          <a:p>
            <a:pPr marL="457200" indent="-457200" algn="l">
              <a:lnSpc>
                <a:spcPct val="90000"/>
              </a:lnSpc>
              <a:buFont typeface="Arial" panose="020B0604020202020204" pitchFamily="34" charset="0"/>
              <a:buChar char="•"/>
            </a:pPr>
            <a:endParaRPr lang="sv-SE" sz="3200" kern="0" spc="300" dirty="0"/>
          </a:p>
        </p:txBody>
      </p:sp>
      <p:pic>
        <p:nvPicPr>
          <p:cNvPr id="5" name="Bildobjekt 4">
            <a:extLst>
              <a:ext uri="{FF2B5EF4-FFF2-40B4-BE49-F238E27FC236}">
                <a16:creationId xmlns:a16="http://schemas.microsoft.com/office/drawing/2014/main" id="{98EE32CD-55A7-4140-9130-431B44C39F9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22604" y="3072385"/>
            <a:ext cx="6146792" cy="3599473"/>
          </a:xfrm>
          <a:prstGeom prst="rect">
            <a:avLst/>
          </a:prstGeom>
        </p:spPr>
      </p:pic>
      <p:sp>
        <p:nvSpPr>
          <p:cNvPr id="3" name="Platshållare för datum 2">
            <a:extLst>
              <a:ext uri="{FF2B5EF4-FFF2-40B4-BE49-F238E27FC236}">
                <a16:creationId xmlns:a16="http://schemas.microsoft.com/office/drawing/2014/main" id="{C2644ECF-E3C5-0949-971A-E1D3F894874E}"/>
              </a:ext>
            </a:extLst>
          </p:cNvPr>
          <p:cNvSpPr>
            <a:spLocks noGrp="1"/>
          </p:cNvSpPr>
          <p:nvPr>
            <p:ph type="dt" sz="half" idx="2"/>
          </p:nvPr>
        </p:nvSpPr>
        <p:spPr/>
        <p:txBody>
          <a:bodyPr/>
          <a:lstStyle/>
          <a:p>
            <a:r>
              <a:rPr lang="sv-SE"/>
              <a:t>2019-11-11</a:t>
            </a:r>
          </a:p>
        </p:txBody>
      </p:sp>
      <p:sp>
        <p:nvSpPr>
          <p:cNvPr id="7" name="Platshållare för bildnummer 6">
            <a:extLst>
              <a:ext uri="{FF2B5EF4-FFF2-40B4-BE49-F238E27FC236}">
                <a16:creationId xmlns:a16="http://schemas.microsoft.com/office/drawing/2014/main" id="{A406BC63-DC08-484F-B71F-C0699F467510}"/>
              </a:ext>
            </a:extLst>
          </p:cNvPr>
          <p:cNvSpPr>
            <a:spLocks noGrp="1"/>
          </p:cNvSpPr>
          <p:nvPr>
            <p:ph type="sldNum" sz="quarter" idx="4"/>
          </p:nvPr>
        </p:nvSpPr>
        <p:spPr/>
        <p:txBody>
          <a:bodyPr/>
          <a:lstStyle/>
          <a:p>
            <a:fld id="{C1A088CD-CCDE-49E5-84E6-67161CD99BDA}" type="slidenum">
              <a:rPr lang="sv-SE" smtClean="0"/>
              <a:pPr/>
              <a:t>15</a:t>
            </a:fld>
            <a:endParaRPr lang="sv-SE"/>
          </a:p>
        </p:txBody>
      </p:sp>
      <p:sp>
        <p:nvSpPr>
          <p:cNvPr id="8" name="Platshållare för sidfot 7">
            <a:extLst>
              <a:ext uri="{FF2B5EF4-FFF2-40B4-BE49-F238E27FC236}">
                <a16:creationId xmlns:a16="http://schemas.microsoft.com/office/drawing/2014/main" id="{5C53DD2D-322C-1341-8496-761DA4172BF5}"/>
              </a:ext>
            </a:extLst>
          </p:cNvPr>
          <p:cNvSpPr>
            <a:spLocks noGrp="1"/>
          </p:cNvSpPr>
          <p:nvPr>
            <p:ph type="ftr" sz="quarter" idx="3"/>
          </p:nvPr>
        </p:nvSpPr>
        <p:spPr/>
        <p:txBody>
          <a:bodyPr/>
          <a:lstStyle/>
          <a:p>
            <a:r>
              <a:rPr lang="sv-SE"/>
              <a:t>Hälso- och sjukvårdsförvaltningen</a:t>
            </a:r>
          </a:p>
        </p:txBody>
      </p:sp>
    </p:spTree>
    <p:extLst>
      <p:ext uri="{BB962C8B-B14F-4D97-AF65-F5344CB8AC3E}">
        <p14:creationId xmlns:p14="http://schemas.microsoft.com/office/powerpoint/2010/main" val="222912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ate Placeholder 3">
            <a:extLst>
              <a:ext uri="{FF2B5EF4-FFF2-40B4-BE49-F238E27FC236}">
                <a16:creationId xmlns:a16="http://schemas.microsoft.com/office/drawing/2014/main" id="{D0F702EB-4341-7941-AA37-A713BB89447A}"/>
              </a:ext>
            </a:extLst>
          </p:cNvPr>
          <p:cNvSpPr txBox="1">
            <a:spLocks/>
          </p:cNvSpPr>
          <p:nvPr/>
        </p:nvSpPr>
        <p:spPr bwMode="auto">
          <a:xfrm>
            <a:off x="8534401" y="237635"/>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B994E8D3-EB01-4B97-B7C9-9BC7CD4011D7}" type="datetime1">
              <a:rPr lang="sv-SE" smtClean="0"/>
              <a:pPr/>
              <a:t>2019-11-26</a:t>
            </a:fld>
            <a:endParaRPr lang="sv-SE"/>
          </a:p>
        </p:txBody>
      </p:sp>
      <p:sp>
        <p:nvSpPr>
          <p:cNvPr id="25" name="Footer Placeholder 4">
            <a:extLst>
              <a:ext uri="{FF2B5EF4-FFF2-40B4-BE49-F238E27FC236}">
                <a16:creationId xmlns:a16="http://schemas.microsoft.com/office/drawing/2014/main" id="{3CB16122-3FA7-2C43-A01E-41657C2E4897}"/>
              </a:ext>
            </a:extLst>
          </p:cNvPr>
          <p:cNvSpPr txBox="1">
            <a:spLocks/>
          </p:cNvSpPr>
          <p:nvPr/>
        </p:nvSpPr>
        <p:spPr bwMode="auto">
          <a:xfrm>
            <a:off x="8534401" y="655027"/>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r>
              <a:rPr lang="sv-SE"/>
              <a:t>Organisation/Namn</a:t>
            </a:r>
          </a:p>
        </p:txBody>
      </p:sp>
      <p:sp>
        <p:nvSpPr>
          <p:cNvPr id="26" name="Slide Number Placeholder 5">
            <a:extLst>
              <a:ext uri="{FF2B5EF4-FFF2-40B4-BE49-F238E27FC236}">
                <a16:creationId xmlns:a16="http://schemas.microsoft.com/office/drawing/2014/main" id="{FEF90D2B-710D-6348-A888-21FBAC547DF8}"/>
              </a:ext>
            </a:extLst>
          </p:cNvPr>
          <p:cNvSpPr txBox="1">
            <a:spLocks/>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DDBEBB44-B4B5-45AD-87A9-3B8A569A17F0}" type="slidenum">
              <a:rPr lang="sv-SE" smtClean="0"/>
              <a:pPr/>
              <a:t>16</a:t>
            </a:fld>
            <a:endParaRPr lang="sv-SE"/>
          </a:p>
        </p:txBody>
      </p:sp>
      <p:sp>
        <p:nvSpPr>
          <p:cNvPr id="27" name="Rektangel 1">
            <a:extLst>
              <a:ext uri="{FF2B5EF4-FFF2-40B4-BE49-F238E27FC236}">
                <a16:creationId xmlns:a16="http://schemas.microsoft.com/office/drawing/2014/main" id="{1E5797B6-7456-0641-B8D4-38B263CD81A6}"/>
              </a:ext>
            </a:extLst>
          </p:cNvPr>
          <p:cNvSpPr/>
          <p:nvPr/>
        </p:nvSpPr>
        <p:spPr bwMode="auto">
          <a:xfrm>
            <a:off x="0" y="0"/>
            <a:ext cx="12192000" cy="949234"/>
          </a:xfrm>
          <a:prstGeom prst="rect">
            <a:avLst/>
          </a:prstGeom>
          <a:solidFill>
            <a:srgbClr val="E9E3D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a:ln>
                <a:noFill/>
              </a:ln>
              <a:solidFill>
                <a:schemeClr val="tx1"/>
              </a:solidFill>
              <a:effectLst/>
              <a:latin typeface="Verdana" pitchFamily="34" charset="0"/>
              <a:ea typeface="Geneva" pitchFamily="1" charset="-128"/>
            </a:endParaRPr>
          </a:p>
        </p:txBody>
      </p:sp>
      <p:sp>
        <p:nvSpPr>
          <p:cNvPr id="28" name="Rectangle 4">
            <a:extLst>
              <a:ext uri="{FF2B5EF4-FFF2-40B4-BE49-F238E27FC236}">
                <a16:creationId xmlns:a16="http://schemas.microsoft.com/office/drawing/2014/main" id="{82012267-A550-9549-AD7D-6C4EFE2EA7E9}"/>
              </a:ext>
            </a:extLst>
          </p:cNvPr>
          <p:cNvSpPr txBox="1">
            <a:spLocks noChangeArrowheads="1"/>
          </p:cNvSpPr>
          <p:nvPr/>
        </p:nvSpPr>
        <p:spPr bwMode="auto">
          <a:xfrm>
            <a:off x="8534401" y="237635"/>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07247E4C-788B-4A49-9CDC-725142477515}" type="datetime1">
              <a:rPr lang="sv-SE" smtClean="0"/>
              <a:pPr/>
              <a:t>2019-11-26</a:t>
            </a:fld>
            <a:endParaRPr lang="sv-SE" dirty="0"/>
          </a:p>
        </p:txBody>
      </p:sp>
      <p:sp>
        <p:nvSpPr>
          <p:cNvPr id="30" name="Rectangle 6">
            <a:extLst>
              <a:ext uri="{FF2B5EF4-FFF2-40B4-BE49-F238E27FC236}">
                <a16:creationId xmlns:a16="http://schemas.microsoft.com/office/drawing/2014/main" id="{2DA67050-5BB9-AB4C-B0F9-1ACFA8792217}"/>
              </a:ext>
            </a:extLst>
          </p:cNvPr>
          <p:cNvSpPr txBox="1">
            <a:spLocks noChangeArrowheads="1"/>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65EAC295-B5BC-4B98-BE11-8B11DB9261CC}" type="slidenum">
              <a:rPr lang="sv-SE" smtClean="0"/>
              <a:pPr/>
              <a:t>16</a:t>
            </a:fld>
            <a:endParaRPr lang="sv-SE"/>
          </a:p>
        </p:txBody>
      </p:sp>
      <p:pic>
        <p:nvPicPr>
          <p:cNvPr id="31" name="Bild 3">
            <a:extLst>
              <a:ext uri="{FF2B5EF4-FFF2-40B4-BE49-F238E27FC236}">
                <a16:creationId xmlns:a16="http://schemas.microsoft.com/office/drawing/2014/main" id="{1A7739AD-431B-6143-9BAD-C82A2BE1691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32643" y="287739"/>
            <a:ext cx="1997319" cy="357545"/>
          </a:xfrm>
          <a:prstGeom prst="rect">
            <a:avLst/>
          </a:prstGeom>
        </p:spPr>
      </p:pic>
      <p:grpSp>
        <p:nvGrpSpPr>
          <p:cNvPr id="32" name="Grupp 2">
            <a:extLst>
              <a:ext uri="{FF2B5EF4-FFF2-40B4-BE49-F238E27FC236}">
                <a16:creationId xmlns:a16="http://schemas.microsoft.com/office/drawing/2014/main" id="{67AADB20-BAA8-AB4D-9AAC-61D761480AD5}"/>
              </a:ext>
            </a:extLst>
          </p:cNvPr>
          <p:cNvGrpSpPr/>
          <p:nvPr/>
        </p:nvGrpSpPr>
        <p:grpSpPr>
          <a:xfrm>
            <a:off x="12047537" y="3175"/>
            <a:ext cx="144463" cy="788988"/>
            <a:chOff x="12047537" y="3175"/>
            <a:chExt cx="144463" cy="788988"/>
          </a:xfrm>
        </p:grpSpPr>
        <p:sp>
          <p:nvSpPr>
            <p:cNvPr id="33" name="Rectangle 30">
              <a:extLst>
                <a:ext uri="{FF2B5EF4-FFF2-40B4-BE49-F238E27FC236}">
                  <a16:creationId xmlns:a16="http://schemas.microsoft.com/office/drawing/2014/main" id="{DE120B0D-D818-5D43-A60E-646A67BB09D5}"/>
                </a:ext>
              </a:extLst>
            </p:cNvPr>
            <p:cNvSpPr>
              <a:spLocks noChangeAspect="1" noChangeArrowheads="1"/>
            </p:cNvSpPr>
            <p:nvPr userDrawn="1"/>
          </p:nvSpPr>
          <p:spPr bwMode="auto">
            <a:xfrm>
              <a:off x="12047537" y="3175"/>
              <a:ext cx="144463" cy="144463"/>
            </a:xfrm>
            <a:prstGeom prst="rect">
              <a:avLst/>
            </a:prstGeom>
            <a:solidFill>
              <a:schemeClr val="accent2"/>
            </a:solidFill>
            <a:ln>
              <a:noFill/>
            </a:ln>
            <a:effectLst/>
          </p:spPr>
          <p:txBody>
            <a:bodyPr anchor="ctr">
              <a:spAutoFit/>
            </a:bodyPr>
            <a:lstStyle/>
            <a:p>
              <a:endParaRPr lang="sv-SE"/>
            </a:p>
          </p:txBody>
        </p:sp>
        <p:sp>
          <p:nvSpPr>
            <p:cNvPr id="34" name="Rectangle 31">
              <a:extLst>
                <a:ext uri="{FF2B5EF4-FFF2-40B4-BE49-F238E27FC236}">
                  <a16:creationId xmlns:a16="http://schemas.microsoft.com/office/drawing/2014/main" id="{2D3BA697-F721-D54C-B4F3-FB3159471CDB}"/>
                </a:ext>
              </a:extLst>
            </p:cNvPr>
            <p:cNvSpPr>
              <a:spLocks noChangeAspect="1" noChangeArrowheads="1"/>
            </p:cNvSpPr>
            <p:nvPr userDrawn="1"/>
          </p:nvSpPr>
          <p:spPr bwMode="auto">
            <a:xfrm>
              <a:off x="12047537" y="222250"/>
              <a:ext cx="144463" cy="144463"/>
            </a:xfrm>
            <a:prstGeom prst="rect">
              <a:avLst/>
            </a:prstGeom>
            <a:solidFill>
              <a:schemeClr val="accent2"/>
            </a:solidFill>
            <a:ln>
              <a:noFill/>
            </a:ln>
            <a:effectLst/>
          </p:spPr>
          <p:txBody>
            <a:bodyPr anchor="ctr">
              <a:spAutoFit/>
            </a:bodyPr>
            <a:lstStyle/>
            <a:p>
              <a:endParaRPr lang="sv-SE"/>
            </a:p>
          </p:txBody>
        </p:sp>
        <p:sp>
          <p:nvSpPr>
            <p:cNvPr id="35" name="Rectangle 32">
              <a:extLst>
                <a:ext uri="{FF2B5EF4-FFF2-40B4-BE49-F238E27FC236}">
                  <a16:creationId xmlns:a16="http://schemas.microsoft.com/office/drawing/2014/main" id="{0502076E-816C-1547-9E83-8D713EDB596E}"/>
                </a:ext>
              </a:extLst>
            </p:cNvPr>
            <p:cNvSpPr>
              <a:spLocks noChangeAspect="1" noChangeArrowheads="1"/>
            </p:cNvSpPr>
            <p:nvPr userDrawn="1"/>
          </p:nvSpPr>
          <p:spPr bwMode="auto">
            <a:xfrm>
              <a:off x="12047537" y="434975"/>
              <a:ext cx="144463" cy="144463"/>
            </a:xfrm>
            <a:prstGeom prst="rect">
              <a:avLst/>
            </a:prstGeom>
            <a:solidFill>
              <a:schemeClr val="accent1"/>
            </a:solidFill>
            <a:ln>
              <a:noFill/>
            </a:ln>
            <a:effectLst/>
          </p:spPr>
          <p:txBody>
            <a:bodyPr anchor="ctr">
              <a:spAutoFit/>
            </a:bodyPr>
            <a:lstStyle/>
            <a:p>
              <a:endParaRPr lang="sv-SE"/>
            </a:p>
          </p:txBody>
        </p:sp>
        <p:sp>
          <p:nvSpPr>
            <p:cNvPr id="36" name="Rectangle 33">
              <a:extLst>
                <a:ext uri="{FF2B5EF4-FFF2-40B4-BE49-F238E27FC236}">
                  <a16:creationId xmlns:a16="http://schemas.microsoft.com/office/drawing/2014/main" id="{FADF43E3-36A0-E948-BA7F-33ED8CA64435}"/>
                </a:ext>
              </a:extLst>
            </p:cNvPr>
            <p:cNvSpPr>
              <a:spLocks noChangeAspect="1" noChangeArrowheads="1"/>
            </p:cNvSpPr>
            <p:nvPr userDrawn="1"/>
          </p:nvSpPr>
          <p:spPr bwMode="auto">
            <a:xfrm>
              <a:off x="12047537" y="647700"/>
              <a:ext cx="144463" cy="144463"/>
            </a:xfrm>
            <a:prstGeom prst="rect">
              <a:avLst/>
            </a:prstGeom>
            <a:solidFill>
              <a:schemeClr val="accent2"/>
            </a:solidFill>
            <a:ln>
              <a:noFill/>
            </a:ln>
            <a:effectLst/>
          </p:spPr>
          <p:txBody>
            <a:bodyPr anchor="ctr">
              <a:spAutoFit/>
            </a:bodyPr>
            <a:lstStyle/>
            <a:p>
              <a:endParaRPr lang="sv-SE"/>
            </a:p>
          </p:txBody>
        </p:sp>
      </p:grpSp>
      <p:sp>
        <p:nvSpPr>
          <p:cNvPr id="2" name="Rubrik 1">
            <a:extLst>
              <a:ext uri="{FF2B5EF4-FFF2-40B4-BE49-F238E27FC236}">
                <a16:creationId xmlns:a16="http://schemas.microsoft.com/office/drawing/2014/main" id="{C0DF8260-4BE7-4F12-889B-3CCEFDA1AF81}"/>
              </a:ext>
            </a:extLst>
          </p:cNvPr>
          <p:cNvSpPr>
            <a:spLocks noGrp="1"/>
          </p:cNvSpPr>
          <p:nvPr>
            <p:ph type="ctrTitle"/>
          </p:nvPr>
        </p:nvSpPr>
        <p:spPr>
          <a:xfrm>
            <a:off x="914400" y="3965893"/>
            <a:ext cx="10363200" cy="788101"/>
          </a:xfrm>
        </p:spPr>
        <p:txBody>
          <a:bodyPr/>
          <a:lstStyle/>
          <a:p>
            <a:r>
              <a:rPr lang="sv-SE" sz="4400" b="1" spc="200" dirty="0">
                <a:solidFill>
                  <a:schemeClr val="bg1"/>
                </a:solidFill>
              </a:rPr>
              <a:t>KUNSKAPSSTYRNING</a:t>
            </a:r>
          </a:p>
        </p:txBody>
      </p:sp>
      <p:pic>
        <p:nvPicPr>
          <p:cNvPr id="6" name="Bildobjekt 5">
            <a:extLst>
              <a:ext uri="{FF2B5EF4-FFF2-40B4-BE49-F238E27FC236}">
                <a16:creationId xmlns:a16="http://schemas.microsoft.com/office/drawing/2014/main" id="{EFB36B0A-2C39-214C-9701-24060C99A1F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2643" y="1339469"/>
            <a:ext cx="1284860" cy="1284860"/>
          </a:xfrm>
          <a:prstGeom prst="rect">
            <a:avLst/>
          </a:prstGeom>
        </p:spPr>
      </p:pic>
      <p:sp>
        <p:nvSpPr>
          <p:cNvPr id="19" name="Title 6">
            <a:extLst>
              <a:ext uri="{FF2B5EF4-FFF2-40B4-BE49-F238E27FC236}">
                <a16:creationId xmlns:a16="http://schemas.microsoft.com/office/drawing/2014/main" id="{FC3600E1-8179-1E43-BA3D-9F7FE36875C3}"/>
              </a:ext>
            </a:extLst>
          </p:cNvPr>
          <p:cNvSpPr txBox="1">
            <a:spLocks/>
          </p:cNvSpPr>
          <p:nvPr/>
        </p:nvSpPr>
        <p:spPr bwMode="auto">
          <a:xfrm>
            <a:off x="2329962" y="1259574"/>
            <a:ext cx="8702040" cy="1863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ctr"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a:lstStyle>
          <a:p>
            <a:pPr algn="l">
              <a:lnSpc>
                <a:spcPct val="90000"/>
              </a:lnSpc>
            </a:pPr>
            <a:r>
              <a:rPr lang="sv-SE" sz="1600" kern="0" spc="300" dirty="0">
                <a:solidFill>
                  <a:schemeClr val="tx1">
                    <a:lumMod val="65000"/>
                    <a:lumOff val="35000"/>
                  </a:schemeClr>
                </a:solidFill>
              </a:rPr>
              <a:t>HUVUDSLUTSATS 4</a:t>
            </a:r>
          </a:p>
          <a:p>
            <a:pPr algn="l">
              <a:lnSpc>
                <a:spcPct val="90000"/>
              </a:lnSpc>
            </a:pPr>
            <a:endParaRPr lang="sv-SE" sz="1800" kern="0" spc="300" dirty="0"/>
          </a:p>
          <a:p>
            <a:pPr algn="l">
              <a:lnSpc>
                <a:spcPct val="90000"/>
              </a:lnSpc>
            </a:pPr>
            <a:r>
              <a:rPr lang="sv-SE" sz="1800" kern="0" spc="300" dirty="0"/>
              <a:t>SJUKDOMSPANORAMAT FORTSÄTTER FÖLJA SAMMA MÖNSTER SOM SENASTE DECENNIER</a:t>
            </a:r>
          </a:p>
          <a:p>
            <a:pPr algn="l">
              <a:lnSpc>
                <a:spcPct val="90000"/>
              </a:lnSpc>
            </a:pPr>
            <a:endParaRPr lang="sv-SE" sz="1800" kern="0" spc="300" dirty="0"/>
          </a:p>
          <a:p>
            <a:pPr algn="l">
              <a:lnSpc>
                <a:spcPct val="90000"/>
              </a:lnSpc>
            </a:pPr>
            <a:endParaRPr lang="sv-SE" sz="1800" kern="0" spc="300" dirty="0"/>
          </a:p>
          <a:p>
            <a:pPr algn="l">
              <a:lnSpc>
                <a:spcPct val="90000"/>
              </a:lnSpc>
            </a:pPr>
            <a:endParaRPr lang="sv-SE" sz="1800" kern="0" spc="300" dirty="0">
              <a:latin typeface="+mn-lt"/>
            </a:endParaRPr>
          </a:p>
          <a:p>
            <a:pPr marL="457200" indent="-457200" algn="l">
              <a:lnSpc>
                <a:spcPct val="90000"/>
              </a:lnSpc>
              <a:buFont typeface="Arial" panose="020B0604020202020204" pitchFamily="34" charset="0"/>
              <a:buChar char="•"/>
            </a:pPr>
            <a:endParaRPr lang="sv-SE" sz="1800" kern="0" spc="300" dirty="0">
              <a:latin typeface="+mn-lt"/>
            </a:endParaRPr>
          </a:p>
          <a:p>
            <a:pPr marL="457200" indent="-457200" algn="l">
              <a:lnSpc>
                <a:spcPct val="90000"/>
              </a:lnSpc>
              <a:buFont typeface="Arial" panose="020B0604020202020204" pitchFamily="34" charset="0"/>
              <a:buChar char="•"/>
            </a:pPr>
            <a:endParaRPr lang="sv-SE" sz="1800" kern="0" spc="300" dirty="0">
              <a:solidFill>
                <a:schemeClr val="tx1"/>
              </a:solidFill>
              <a:latin typeface="+mn-lt"/>
            </a:endParaRPr>
          </a:p>
          <a:p>
            <a:pPr marL="914400" lvl="1" indent="-457200">
              <a:lnSpc>
                <a:spcPct val="90000"/>
              </a:lnSpc>
              <a:buFont typeface="Arial" panose="020B0604020202020204" pitchFamily="34" charset="0"/>
              <a:buChar char="•"/>
            </a:pPr>
            <a:endParaRPr lang="sv-SE" sz="1800" kern="0" spc="300" dirty="0">
              <a:solidFill>
                <a:schemeClr val="tx1"/>
              </a:solidFill>
              <a:latin typeface="+mn-lt"/>
            </a:endParaRPr>
          </a:p>
          <a:p>
            <a:pPr marL="457200" indent="-457200" algn="l">
              <a:lnSpc>
                <a:spcPct val="90000"/>
              </a:lnSpc>
              <a:buFont typeface="Arial" panose="020B0604020202020204" pitchFamily="34" charset="0"/>
              <a:buChar char="•"/>
            </a:pPr>
            <a:endParaRPr lang="sv-SE" sz="3200" kern="0" spc="300" dirty="0"/>
          </a:p>
        </p:txBody>
      </p:sp>
      <p:pic>
        <p:nvPicPr>
          <p:cNvPr id="4" name="Bildobjekt 3">
            <a:extLst>
              <a:ext uri="{FF2B5EF4-FFF2-40B4-BE49-F238E27FC236}">
                <a16:creationId xmlns:a16="http://schemas.microsoft.com/office/drawing/2014/main" id="{FBA8D0A3-C3C3-0747-89BE-B4E70579989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96137" y="2495100"/>
            <a:ext cx="5599725" cy="4125265"/>
          </a:xfrm>
          <a:prstGeom prst="rect">
            <a:avLst/>
          </a:prstGeom>
        </p:spPr>
      </p:pic>
      <p:sp>
        <p:nvSpPr>
          <p:cNvPr id="3" name="Platshållare för datum 2">
            <a:extLst>
              <a:ext uri="{FF2B5EF4-FFF2-40B4-BE49-F238E27FC236}">
                <a16:creationId xmlns:a16="http://schemas.microsoft.com/office/drawing/2014/main" id="{4AB03E6E-4A94-884D-8433-CFB7CDA2C474}"/>
              </a:ext>
            </a:extLst>
          </p:cNvPr>
          <p:cNvSpPr>
            <a:spLocks noGrp="1"/>
          </p:cNvSpPr>
          <p:nvPr>
            <p:ph type="dt" sz="half" idx="2"/>
          </p:nvPr>
        </p:nvSpPr>
        <p:spPr/>
        <p:txBody>
          <a:bodyPr/>
          <a:lstStyle/>
          <a:p>
            <a:r>
              <a:rPr lang="sv-SE"/>
              <a:t>2019-11-11</a:t>
            </a:r>
          </a:p>
        </p:txBody>
      </p:sp>
      <p:sp>
        <p:nvSpPr>
          <p:cNvPr id="7" name="Platshållare för bildnummer 6">
            <a:extLst>
              <a:ext uri="{FF2B5EF4-FFF2-40B4-BE49-F238E27FC236}">
                <a16:creationId xmlns:a16="http://schemas.microsoft.com/office/drawing/2014/main" id="{905D3096-5CC1-6E41-B871-69EF6226E130}"/>
              </a:ext>
            </a:extLst>
          </p:cNvPr>
          <p:cNvSpPr>
            <a:spLocks noGrp="1"/>
          </p:cNvSpPr>
          <p:nvPr>
            <p:ph type="sldNum" sz="quarter" idx="4"/>
          </p:nvPr>
        </p:nvSpPr>
        <p:spPr/>
        <p:txBody>
          <a:bodyPr/>
          <a:lstStyle/>
          <a:p>
            <a:fld id="{C1A088CD-CCDE-49E5-84E6-67161CD99BDA}" type="slidenum">
              <a:rPr lang="sv-SE" smtClean="0"/>
              <a:pPr/>
              <a:t>16</a:t>
            </a:fld>
            <a:endParaRPr lang="sv-SE"/>
          </a:p>
        </p:txBody>
      </p:sp>
      <p:sp>
        <p:nvSpPr>
          <p:cNvPr id="8" name="Platshållare för sidfot 7">
            <a:extLst>
              <a:ext uri="{FF2B5EF4-FFF2-40B4-BE49-F238E27FC236}">
                <a16:creationId xmlns:a16="http://schemas.microsoft.com/office/drawing/2014/main" id="{68BB9242-6A2C-D14F-BB1C-9829F5459228}"/>
              </a:ext>
            </a:extLst>
          </p:cNvPr>
          <p:cNvSpPr>
            <a:spLocks noGrp="1"/>
          </p:cNvSpPr>
          <p:nvPr>
            <p:ph type="ftr" sz="quarter" idx="3"/>
          </p:nvPr>
        </p:nvSpPr>
        <p:spPr/>
        <p:txBody>
          <a:bodyPr/>
          <a:lstStyle/>
          <a:p>
            <a:r>
              <a:rPr lang="sv-SE"/>
              <a:t>Hälso- och sjukvårdsförvaltningen</a:t>
            </a:r>
          </a:p>
        </p:txBody>
      </p:sp>
    </p:spTree>
    <p:extLst>
      <p:ext uri="{BB962C8B-B14F-4D97-AF65-F5344CB8AC3E}">
        <p14:creationId xmlns:p14="http://schemas.microsoft.com/office/powerpoint/2010/main" val="28231468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ate Placeholder 3">
            <a:extLst>
              <a:ext uri="{FF2B5EF4-FFF2-40B4-BE49-F238E27FC236}">
                <a16:creationId xmlns:a16="http://schemas.microsoft.com/office/drawing/2014/main" id="{D0F702EB-4341-7941-AA37-A713BB89447A}"/>
              </a:ext>
            </a:extLst>
          </p:cNvPr>
          <p:cNvSpPr txBox="1">
            <a:spLocks/>
          </p:cNvSpPr>
          <p:nvPr/>
        </p:nvSpPr>
        <p:spPr bwMode="auto">
          <a:xfrm>
            <a:off x="8534401" y="237635"/>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B994E8D3-EB01-4B97-B7C9-9BC7CD4011D7}" type="datetime1">
              <a:rPr lang="sv-SE" smtClean="0"/>
              <a:pPr/>
              <a:t>2019-11-26</a:t>
            </a:fld>
            <a:endParaRPr lang="sv-SE"/>
          </a:p>
        </p:txBody>
      </p:sp>
      <p:sp>
        <p:nvSpPr>
          <p:cNvPr id="25" name="Footer Placeholder 4">
            <a:extLst>
              <a:ext uri="{FF2B5EF4-FFF2-40B4-BE49-F238E27FC236}">
                <a16:creationId xmlns:a16="http://schemas.microsoft.com/office/drawing/2014/main" id="{3CB16122-3FA7-2C43-A01E-41657C2E4897}"/>
              </a:ext>
            </a:extLst>
          </p:cNvPr>
          <p:cNvSpPr txBox="1">
            <a:spLocks/>
          </p:cNvSpPr>
          <p:nvPr/>
        </p:nvSpPr>
        <p:spPr bwMode="auto">
          <a:xfrm>
            <a:off x="8534401" y="655027"/>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r>
              <a:rPr lang="sv-SE"/>
              <a:t>Organisation/Namn</a:t>
            </a:r>
          </a:p>
        </p:txBody>
      </p:sp>
      <p:sp>
        <p:nvSpPr>
          <p:cNvPr id="26" name="Slide Number Placeholder 5">
            <a:extLst>
              <a:ext uri="{FF2B5EF4-FFF2-40B4-BE49-F238E27FC236}">
                <a16:creationId xmlns:a16="http://schemas.microsoft.com/office/drawing/2014/main" id="{FEF90D2B-710D-6348-A888-21FBAC547DF8}"/>
              </a:ext>
            </a:extLst>
          </p:cNvPr>
          <p:cNvSpPr txBox="1">
            <a:spLocks/>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DDBEBB44-B4B5-45AD-87A9-3B8A569A17F0}" type="slidenum">
              <a:rPr lang="sv-SE" smtClean="0"/>
              <a:pPr/>
              <a:t>17</a:t>
            </a:fld>
            <a:endParaRPr lang="sv-SE"/>
          </a:p>
        </p:txBody>
      </p:sp>
      <p:sp>
        <p:nvSpPr>
          <p:cNvPr id="27" name="Rektangel 1">
            <a:extLst>
              <a:ext uri="{FF2B5EF4-FFF2-40B4-BE49-F238E27FC236}">
                <a16:creationId xmlns:a16="http://schemas.microsoft.com/office/drawing/2014/main" id="{1E5797B6-7456-0641-B8D4-38B263CD81A6}"/>
              </a:ext>
            </a:extLst>
          </p:cNvPr>
          <p:cNvSpPr/>
          <p:nvPr/>
        </p:nvSpPr>
        <p:spPr bwMode="auto">
          <a:xfrm>
            <a:off x="0" y="0"/>
            <a:ext cx="12192000" cy="949234"/>
          </a:xfrm>
          <a:prstGeom prst="rect">
            <a:avLst/>
          </a:prstGeom>
          <a:solidFill>
            <a:srgbClr val="E9E3D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a:ln>
                <a:noFill/>
              </a:ln>
              <a:solidFill>
                <a:schemeClr val="tx1"/>
              </a:solidFill>
              <a:effectLst/>
              <a:latin typeface="Verdana" pitchFamily="34" charset="0"/>
              <a:ea typeface="Geneva" pitchFamily="1" charset="-128"/>
            </a:endParaRPr>
          </a:p>
        </p:txBody>
      </p:sp>
      <p:sp>
        <p:nvSpPr>
          <p:cNvPr id="28" name="Rectangle 4">
            <a:extLst>
              <a:ext uri="{FF2B5EF4-FFF2-40B4-BE49-F238E27FC236}">
                <a16:creationId xmlns:a16="http://schemas.microsoft.com/office/drawing/2014/main" id="{82012267-A550-9549-AD7D-6C4EFE2EA7E9}"/>
              </a:ext>
            </a:extLst>
          </p:cNvPr>
          <p:cNvSpPr txBox="1">
            <a:spLocks noChangeArrowheads="1"/>
          </p:cNvSpPr>
          <p:nvPr/>
        </p:nvSpPr>
        <p:spPr bwMode="auto">
          <a:xfrm>
            <a:off x="8534401" y="237635"/>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07247E4C-788B-4A49-9CDC-725142477515}" type="datetime1">
              <a:rPr lang="sv-SE" smtClean="0"/>
              <a:pPr/>
              <a:t>2019-11-26</a:t>
            </a:fld>
            <a:endParaRPr lang="sv-SE" dirty="0"/>
          </a:p>
        </p:txBody>
      </p:sp>
      <p:sp>
        <p:nvSpPr>
          <p:cNvPr id="30" name="Rectangle 6">
            <a:extLst>
              <a:ext uri="{FF2B5EF4-FFF2-40B4-BE49-F238E27FC236}">
                <a16:creationId xmlns:a16="http://schemas.microsoft.com/office/drawing/2014/main" id="{2DA67050-5BB9-AB4C-B0F9-1ACFA8792217}"/>
              </a:ext>
            </a:extLst>
          </p:cNvPr>
          <p:cNvSpPr txBox="1">
            <a:spLocks noChangeArrowheads="1"/>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65EAC295-B5BC-4B98-BE11-8B11DB9261CC}" type="slidenum">
              <a:rPr lang="sv-SE" smtClean="0"/>
              <a:pPr/>
              <a:t>17</a:t>
            </a:fld>
            <a:endParaRPr lang="sv-SE"/>
          </a:p>
        </p:txBody>
      </p:sp>
      <p:pic>
        <p:nvPicPr>
          <p:cNvPr id="31" name="Bild 3">
            <a:extLst>
              <a:ext uri="{FF2B5EF4-FFF2-40B4-BE49-F238E27FC236}">
                <a16:creationId xmlns:a16="http://schemas.microsoft.com/office/drawing/2014/main" id="{1A7739AD-431B-6143-9BAD-C82A2BE1691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32643" y="287739"/>
            <a:ext cx="1997319" cy="357545"/>
          </a:xfrm>
          <a:prstGeom prst="rect">
            <a:avLst/>
          </a:prstGeom>
        </p:spPr>
      </p:pic>
      <p:grpSp>
        <p:nvGrpSpPr>
          <p:cNvPr id="32" name="Grupp 2">
            <a:extLst>
              <a:ext uri="{FF2B5EF4-FFF2-40B4-BE49-F238E27FC236}">
                <a16:creationId xmlns:a16="http://schemas.microsoft.com/office/drawing/2014/main" id="{67AADB20-BAA8-AB4D-9AAC-61D761480AD5}"/>
              </a:ext>
            </a:extLst>
          </p:cNvPr>
          <p:cNvGrpSpPr/>
          <p:nvPr/>
        </p:nvGrpSpPr>
        <p:grpSpPr>
          <a:xfrm>
            <a:off x="12047537" y="3175"/>
            <a:ext cx="144463" cy="788988"/>
            <a:chOff x="12047537" y="3175"/>
            <a:chExt cx="144463" cy="788988"/>
          </a:xfrm>
        </p:grpSpPr>
        <p:sp>
          <p:nvSpPr>
            <p:cNvPr id="33" name="Rectangle 30">
              <a:extLst>
                <a:ext uri="{FF2B5EF4-FFF2-40B4-BE49-F238E27FC236}">
                  <a16:creationId xmlns:a16="http://schemas.microsoft.com/office/drawing/2014/main" id="{DE120B0D-D818-5D43-A60E-646A67BB09D5}"/>
                </a:ext>
              </a:extLst>
            </p:cNvPr>
            <p:cNvSpPr>
              <a:spLocks noChangeAspect="1" noChangeArrowheads="1"/>
            </p:cNvSpPr>
            <p:nvPr userDrawn="1"/>
          </p:nvSpPr>
          <p:spPr bwMode="auto">
            <a:xfrm>
              <a:off x="12047537" y="3175"/>
              <a:ext cx="144463" cy="144463"/>
            </a:xfrm>
            <a:prstGeom prst="rect">
              <a:avLst/>
            </a:prstGeom>
            <a:solidFill>
              <a:schemeClr val="accent2"/>
            </a:solidFill>
            <a:ln>
              <a:noFill/>
            </a:ln>
            <a:effectLst/>
          </p:spPr>
          <p:txBody>
            <a:bodyPr anchor="ctr">
              <a:spAutoFit/>
            </a:bodyPr>
            <a:lstStyle/>
            <a:p>
              <a:endParaRPr lang="sv-SE"/>
            </a:p>
          </p:txBody>
        </p:sp>
        <p:sp>
          <p:nvSpPr>
            <p:cNvPr id="34" name="Rectangle 31">
              <a:extLst>
                <a:ext uri="{FF2B5EF4-FFF2-40B4-BE49-F238E27FC236}">
                  <a16:creationId xmlns:a16="http://schemas.microsoft.com/office/drawing/2014/main" id="{2D3BA697-F721-D54C-B4F3-FB3159471CDB}"/>
                </a:ext>
              </a:extLst>
            </p:cNvPr>
            <p:cNvSpPr>
              <a:spLocks noChangeAspect="1" noChangeArrowheads="1"/>
            </p:cNvSpPr>
            <p:nvPr userDrawn="1"/>
          </p:nvSpPr>
          <p:spPr bwMode="auto">
            <a:xfrm>
              <a:off x="12047537" y="222250"/>
              <a:ext cx="144463" cy="144463"/>
            </a:xfrm>
            <a:prstGeom prst="rect">
              <a:avLst/>
            </a:prstGeom>
            <a:solidFill>
              <a:schemeClr val="accent2"/>
            </a:solidFill>
            <a:ln>
              <a:noFill/>
            </a:ln>
            <a:effectLst/>
          </p:spPr>
          <p:txBody>
            <a:bodyPr anchor="ctr">
              <a:spAutoFit/>
            </a:bodyPr>
            <a:lstStyle/>
            <a:p>
              <a:endParaRPr lang="sv-SE"/>
            </a:p>
          </p:txBody>
        </p:sp>
        <p:sp>
          <p:nvSpPr>
            <p:cNvPr id="35" name="Rectangle 32">
              <a:extLst>
                <a:ext uri="{FF2B5EF4-FFF2-40B4-BE49-F238E27FC236}">
                  <a16:creationId xmlns:a16="http://schemas.microsoft.com/office/drawing/2014/main" id="{0502076E-816C-1547-9E83-8D713EDB596E}"/>
                </a:ext>
              </a:extLst>
            </p:cNvPr>
            <p:cNvSpPr>
              <a:spLocks noChangeAspect="1" noChangeArrowheads="1"/>
            </p:cNvSpPr>
            <p:nvPr userDrawn="1"/>
          </p:nvSpPr>
          <p:spPr bwMode="auto">
            <a:xfrm>
              <a:off x="12047537" y="434975"/>
              <a:ext cx="144463" cy="144463"/>
            </a:xfrm>
            <a:prstGeom prst="rect">
              <a:avLst/>
            </a:prstGeom>
            <a:solidFill>
              <a:schemeClr val="accent1"/>
            </a:solidFill>
            <a:ln>
              <a:noFill/>
            </a:ln>
            <a:effectLst/>
          </p:spPr>
          <p:txBody>
            <a:bodyPr anchor="ctr">
              <a:spAutoFit/>
            </a:bodyPr>
            <a:lstStyle/>
            <a:p>
              <a:endParaRPr lang="sv-SE"/>
            </a:p>
          </p:txBody>
        </p:sp>
        <p:sp>
          <p:nvSpPr>
            <p:cNvPr id="36" name="Rectangle 33">
              <a:extLst>
                <a:ext uri="{FF2B5EF4-FFF2-40B4-BE49-F238E27FC236}">
                  <a16:creationId xmlns:a16="http://schemas.microsoft.com/office/drawing/2014/main" id="{FADF43E3-36A0-E948-BA7F-33ED8CA64435}"/>
                </a:ext>
              </a:extLst>
            </p:cNvPr>
            <p:cNvSpPr>
              <a:spLocks noChangeAspect="1" noChangeArrowheads="1"/>
            </p:cNvSpPr>
            <p:nvPr userDrawn="1"/>
          </p:nvSpPr>
          <p:spPr bwMode="auto">
            <a:xfrm>
              <a:off x="12047537" y="647700"/>
              <a:ext cx="144463" cy="144463"/>
            </a:xfrm>
            <a:prstGeom prst="rect">
              <a:avLst/>
            </a:prstGeom>
            <a:solidFill>
              <a:schemeClr val="accent2"/>
            </a:solidFill>
            <a:ln>
              <a:noFill/>
            </a:ln>
            <a:effectLst/>
          </p:spPr>
          <p:txBody>
            <a:bodyPr anchor="ctr">
              <a:spAutoFit/>
            </a:bodyPr>
            <a:lstStyle/>
            <a:p>
              <a:endParaRPr lang="sv-SE"/>
            </a:p>
          </p:txBody>
        </p:sp>
      </p:grpSp>
      <p:sp>
        <p:nvSpPr>
          <p:cNvPr id="2" name="Rubrik 1">
            <a:extLst>
              <a:ext uri="{FF2B5EF4-FFF2-40B4-BE49-F238E27FC236}">
                <a16:creationId xmlns:a16="http://schemas.microsoft.com/office/drawing/2014/main" id="{C0DF8260-4BE7-4F12-889B-3CCEFDA1AF81}"/>
              </a:ext>
            </a:extLst>
          </p:cNvPr>
          <p:cNvSpPr>
            <a:spLocks noGrp="1"/>
          </p:cNvSpPr>
          <p:nvPr>
            <p:ph type="ctrTitle"/>
          </p:nvPr>
        </p:nvSpPr>
        <p:spPr>
          <a:xfrm>
            <a:off x="914400" y="3965893"/>
            <a:ext cx="10363200" cy="788101"/>
          </a:xfrm>
        </p:spPr>
        <p:txBody>
          <a:bodyPr/>
          <a:lstStyle/>
          <a:p>
            <a:r>
              <a:rPr lang="sv-SE" sz="4400" b="1" spc="200" dirty="0">
                <a:solidFill>
                  <a:schemeClr val="bg1"/>
                </a:solidFill>
              </a:rPr>
              <a:t>KUNSKAPSSTYRNING</a:t>
            </a:r>
          </a:p>
        </p:txBody>
      </p:sp>
      <p:pic>
        <p:nvPicPr>
          <p:cNvPr id="6" name="Bildobjekt 5">
            <a:extLst>
              <a:ext uri="{FF2B5EF4-FFF2-40B4-BE49-F238E27FC236}">
                <a16:creationId xmlns:a16="http://schemas.microsoft.com/office/drawing/2014/main" id="{EFB36B0A-2C39-214C-9701-24060C99A1F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2643" y="1339469"/>
            <a:ext cx="1284860" cy="1284860"/>
          </a:xfrm>
          <a:prstGeom prst="rect">
            <a:avLst/>
          </a:prstGeom>
        </p:spPr>
      </p:pic>
      <p:sp>
        <p:nvSpPr>
          <p:cNvPr id="19" name="Title 6">
            <a:extLst>
              <a:ext uri="{FF2B5EF4-FFF2-40B4-BE49-F238E27FC236}">
                <a16:creationId xmlns:a16="http://schemas.microsoft.com/office/drawing/2014/main" id="{FC3600E1-8179-1E43-BA3D-9F7FE36875C3}"/>
              </a:ext>
            </a:extLst>
          </p:cNvPr>
          <p:cNvSpPr txBox="1">
            <a:spLocks/>
          </p:cNvSpPr>
          <p:nvPr/>
        </p:nvSpPr>
        <p:spPr bwMode="auto">
          <a:xfrm>
            <a:off x="2047164" y="1838325"/>
            <a:ext cx="5513696" cy="1863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ctr"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a:lstStyle>
          <a:p>
            <a:pPr algn="l">
              <a:lnSpc>
                <a:spcPct val="90000"/>
              </a:lnSpc>
            </a:pPr>
            <a:r>
              <a:rPr lang="sv-SE" sz="1600" kern="0" spc="300" dirty="0">
                <a:solidFill>
                  <a:schemeClr val="tx1">
                    <a:lumMod val="65000"/>
                    <a:lumOff val="35000"/>
                  </a:schemeClr>
                </a:solidFill>
              </a:rPr>
              <a:t>HUVUDSLUTSATS 5</a:t>
            </a:r>
          </a:p>
          <a:p>
            <a:pPr algn="l">
              <a:lnSpc>
                <a:spcPct val="90000"/>
              </a:lnSpc>
            </a:pPr>
            <a:endParaRPr lang="sv-SE" sz="1800" kern="0" spc="300" dirty="0"/>
          </a:p>
          <a:p>
            <a:pPr algn="l">
              <a:lnSpc>
                <a:spcPct val="90000"/>
              </a:lnSpc>
            </a:pPr>
            <a:r>
              <a:rPr lang="sv-SE" sz="1800" kern="0" spc="300" dirty="0"/>
              <a:t>DEN PSYKISKA OHÄLSAN KOMMER TROLIGEN VARA BETYDANDE OCKSÅ </a:t>
            </a:r>
            <a:br>
              <a:rPr lang="sv-SE" sz="1800" kern="0" spc="300" dirty="0"/>
            </a:br>
            <a:r>
              <a:rPr lang="sv-SE" sz="1800" kern="0" spc="300" dirty="0"/>
              <a:t>FRAMÖVER</a:t>
            </a:r>
          </a:p>
          <a:p>
            <a:pPr algn="l">
              <a:lnSpc>
                <a:spcPct val="90000"/>
              </a:lnSpc>
            </a:pPr>
            <a:endParaRPr lang="sv-SE" sz="1800" kern="0" spc="300" dirty="0"/>
          </a:p>
          <a:p>
            <a:pPr marL="285750" indent="-285750" algn="l">
              <a:lnSpc>
                <a:spcPct val="90000"/>
              </a:lnSpc>
              <a:buFont typeface="Arial" panose="020B0604020202020204" pitchFamily="34" charset="0"/>
              <a:buChar char="•"/>
            </a:pPr>
            <a:r>
              <a:rPr lang="sv-SE" sz="1800" kern="0" dirty="0"/>
              <a:t>Utbredd psykisk ohälsa hos unga (18-24 år) </a:t>
            </a:r>
          </a:p>
          <a:p>
            <a:pPr marL="742950" lvl="1" indent="-285750">
              <a:lnSpc>
                <a:spcPct val="90000"/>
              </a:lnSpc>
              <a:buFont typeface="Arial" panose="020B0604020202020204" pitchFamily="34" charset="0"/>
              <a:buChar char="•"/>
            </a:pPr>
            <a:endParaRPr lang="sv-SE" sz="1800" kern="0" dirty="0">
              <a:solidFill>
                <a:schemeClr val="tx1"/>
              </a:solidFill>
            </a:endParaRPr>
          </a:p>
          <a:p>
            <a:pPr marL="742950" lvl="1" indent="-285750">
              <a:lnSpc>
                <a:spcPct val="90000"/>
              </a:lnSpc>
              <a:buFont typeface="Arial" panose="020B0604020202020204" pitchFamily="34" charset="0"/>
              <a:buChar char="•"/>
            </a:pPr>
            <a:r>
              <a:rPr lang="sv-SE" sz="1800" kern="0" dirty="0">
                <a:solidFill>
                  <a:schemeClr val="tx1"/>
                </a:solidFill>
              </a:rPr>
              <a:t>40% av de unga kvinnor</a:t>
            </a:r>
          </a:p>
          <a:p>
            <a:pPr marL="742950" lvl="1" indent="-285750">
              <a:lnSpc>
                <a:spcPct val="90000"/>
              </a:lnSpc>
              <a:buFont typeface="Arial" panose="020B0604020202020204" pitchFamily="34" charset="0"/>
              <a:buChar char="•"/>
            </a:pPr>
            <a:endParaRPr lang="sv-SE" sz="1800" kern="0" dirty="0">
              <a:solidFill>
                <a:schemeClr val="tx1"/>
              </a:solidFill>
            </a:endParaRPr>
          </a:p>
          <a:p>
            <a:pPr marL="742950" lvl="1" indent="-285750">
              <a:lnSpc>
                <a:spcPct val="90000"/>
              </a:lnSpc>
              <a:buFont typeface="Arial" panose="020B0604020202020204" pitchFamily="34" charset="0"/>
              <a:buChar char="•"/>
            </a:pPr>
            <a:r>
              <a:rPr lang="sv-SE" sz="1800" kern="0" dirty="0">
                <a:solidFill>
                  <a:schemeClr val="tx1"/>
                </a:solidFill>
              </a:rPr>
              <a:t>30% av de unga männen</a:t>
            </a:r>
          </a:p>
          <a:p>
            <a:pPr algn="l">
              <a:lnSpc>
                <a:spcPct val="90000"/>
              </a:lnSpc>
            </a:pPr>
            <a:endParaRPr lang="sv-SE" sz="1800" kern="0" spc="300" dirty="0"/>
          </a:p>
          <a:p>
            <a:pPr algn="l">
              <a:lnSpc>
                <a:spcPct val="90000"/>
              </a:lnSpc>
            </a:pPr>
            <a:endParaRPr lang="sv-SE" sz="1800" kern="0" spc="300" dirty="0"/>
          </a:p>
          <a:p>
            <a:pPr algn="l">
              <a:lnSpc>
                <a:spcPct val="90000"/>
              </a:lnSpc>
            </a:pPr>
            <a:endParaRPr lang="sv-SE" sz="1800" kern="0" spc="300" dirty="0"/>
          </a:p>
          <a:p>
            <a:pPr algn="l">
              <a:lnSpc>
                <a:spcPct val="90000"/>
              </a:lnSpc>
            </a:pPr>
            <a:endParaRPr lang="sv-SE" sz="1800" kern="0" spc="300" dirty="0"/>
          </a:p>
          <a:p>
            <a:pPr algn="l">
              <a:lnSpc>
                <a:spcPct val="90000"/>
              </a:lnSpc>
            </a:pPr>
            <a:endParaRPr lang="sv-SE" sz="1800" kern="0" spc="300" dirty="0"/>
          </a:p>
          <a:p>
            <a:pPr algn="l">
              <a:lnSpc>
                <a:spcPct val="90000"/>
              </a:lnSpc>
            </a:pPr>
            <a:endParaRPr lang="sv-SE" sz="1800" kern="0" spc="300" dirty="0"/>
          </a:p>
          <a:p>
            <a:pPr algn="l">
              <a:lnSpc>
                <a:spcPct val="90000"/>
              </a:lnSpc>
            </a:pPr>
            <a:endParaRPr lang="sv-SE" sz="1800" kern="0" spc="300" dirty="0">
              <a:latin typeface="+mn-lt"/>
            </a:endParaRPr>
          </a:p>
          <a:p>
            <a:pPr marL="457200" indent="-457200" algn="l">
              <a:lnSpc>
                <a:spcPct val="90000"/>
              </a:lnSpc>
              <a:buFont typeface="Arial" panose="020B0604020202020204" pitchFamily="34" charset="0"/>
              <a:buChar char="•"/>
            </a:pPr>
            <a:endParaRPr lang="sv-SE" sz="1800" kern="0" spc="300" dirty="0">
              <a:latin typeface="+mn-lt"/>
            </a:endParaRPr>
          </a:p>
          <a:p>
            <a:pPr marL="457200" indent="-457200" algn="l">
              <a:lnSpc>
                <a:spcPct val="90000"/>
              </a:lnSpc>
              <a:buFont typeface="Arial" panose="020B0604020202020204" pitchFamily="34" charset="0"/>
              <a:buChar char="•"/>
            </a:pPr>
            <a:endParaRPr lang="sv-SE" sz="1800" kern="0" spc="300" dirty="0">
              <a:solidFill>
                <a:schemeClr val="tx1"/>
              </a:solidFill>
              <a:latin typeface="+mn-lt"/>
            </a:endParaRPr>
          </a:p>
          <a:p>
            <a:pPr marL="914400" lvl="1" indent="-457200">
              <a:lnSpc>
                <a:spcPct val="90000"/>
              </a:lnSpc>
              <a:buFont typeface="Arial" panose="020B0604020202020204" pitchFamily="34" charset="0"/>
              <a:buChar char="•"/>
            </a:pPr>
            <a:endParaRPr lang="sv-SE" sz="1800" kern="0" spc="300" dirty="0">
              <a:solidFill>
                <a:schemeClr val="tx1"/>
              </a:solidFill>
              <a:latin typeface="+mn-lt"/>
            </a:endParaRPr>
          </a:p>
          <a:p>
            <a:pPr marL="457200" indent="-457200" algn="l">
              <a:lnSpc>
                <a:spcPct val="90000"/>
              </a:lnSpc>
              <a:buFont typeface="Arial" panose="020B0604020202020204" pitchFamily="34" charset="0"/>
              <a:buChar char="•"/>
            </a:pPr>
            <a:endParaRPr lang="sv-SE" sz="3200" kern="0" spc="300" dirty="0"/>
          </a:p>
        </p:txBody>
      </p:sp>
      <p:pic>
        <p:nvPicPr>
          <p:cNvPr id="5" name="Bildobjekt 4">
            <a:extLst>
              <a:ext uri="{FF2B5EF4-FFF2-40B4-BE49-F238E27FC236}">
                <a16:creationId xmlns:a16="http://schemas.microsoft.com/office/drawing/2014/main" id="{3927B353-1C92-9847-AE1E-F60F31B382A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82713" y="870683"/>
            <a:ext cx="4209288" cy="5993034"/>
          </a:xfrm>
          <a:prstGeom prst="rect">
            <a:avLst/>
          </a:prstGeom>
        </p:spPr>
      </p:pic>
      <p:sp>
        <p:nvSpPr>
          <p:cNvPr id="3" name="Platshållare för datum 2">
            <a:extLst>
              <a:ext uri="{FF2B5EF4-FFF2-40B4-BE49-F238E27FC236}">
                <a16:creationId xmlns:a16="http://schemas.microsoft.com/office/drawing/2014/main" id="{1D2F7595-D7AA-5B49-9505-DE070021EB61}"/>
              </a:ext>
            </a:extLst>
          </p:cNvPr>
          <p:cNvSpPr>
            <a:spLocks noGrp="1"/>
          </p:cNvSpPr>
          <p:nvPr>
            <p:ph type="dt" sz="half" idx="2"/>
          </p:nvPr>
        </p:nvSpPr>
        <p:spPr/>
        <p:txBody>
          <a:bodyPr/>
          <a:lstStyle/>
          <a:p>
            <a:r>
              <a:rPr lang="sv-SE"/>
              <a:t>2019-11-11</a:t>
            </a:r>
          </a:p>
        </p:txBody>
      </p:sp>
      <p:sp>
        <p:nvSpPr>
          <p:cNvPr id="7" name="Platshållare för bildnummer 6">
            <a:extLst>
              <a:ext uri="{FF2B5EF4-FFF2-40B4-BE49-F238E27FC236}">
                <a16:creationId xmlns:a16="http://schemas.microsoft.com/office/drawing/2014/main" id="{71BCF515-50C6-7848-97F3-5202B5BA99ED}"/>
              </a:ext>
            </a:extLst>
          </p:cNvPr>
          <p:cNvSpPr>
            <a:spLocks noGrp="1"/>
          </p:cNvSpPr>
          <p:nvPr>
            <p:ph type="sldNum" sz="quarter" idx="4"/>
          </p:nvPr>
        </p:nvSpPr>
        <p:spPr/>
        <p:txBody>
          <a:bodyPr/>
          <a:lstStyle/>
          <a:p>
            <a:fld id="{C1A088CD-CCDE-49E5-84E6-67161CD99BDA}" type="slidenum">
              <a:rPr lang="sv-SE" smtClean="0"/>
              <a:pPr/>
              <a:t>17</a:t>
            </a:fld>
            <a:endParaRPr lang="sv-SE"/>
          </a:p>
        </p:txBody>
      </p:sp>
      <p:sp>
        <p:nvSpPr>
          <p:cNvPr id="8" name="Platshållare för sidfot 7">
            <a:extLst>
              <a:ext uri="{FF2B5EF4-FFF2-40B4-BE49-F238E27FC236}">
                <a16:creationId xmlns:a16="http://schemas.microsoft.com/office/drawing/2014/main" id="{38859588-37FA-B24F-8487-4574A38690DF}"/>
              </a:ext>
            </a:extLst>
          </p:cNvPr>
          <p:cNvSpPr>
            <a:spLocks noGrp="1"/>
          </p:cNvSpPr>
          <p:nvPr>
            <p:ph type="ftr" sz="quarter" idx="3"/>
          </p:nvPr>
        </p:nvSpPr>
        <p:spPr/>
        <p:txBody>
          <a:bodyPr/>
          <a:lstStyle/>
          <a:p>
            <a:r>
              <a:rPr lang="sv-SE"/>
              <a:t>Hälso- och sjukvårdsförvaltningen</a:t>
            </a:r>
          </a:p>
        </p:txBody>
      </p:sp>
    </p:spTree>
    <p:extLst>
      <p:ext uri="{BB962C8B-B14F-4D97-AF65-F5344CB8AC3E}">
        <p14:creationId xmlns:p14="http://schemas.microsoft.com/office/powerpoint/2010/main" val="13202421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ate Placeholder 3">
            <a:extLst>
              <a:ext uri="{FF2B5EF4-FFF2-40B4-BE49-F238E27FC236}">
                <a16:creationId xmlns:a16="http://schemas.microsoft.com/office/drawing/2014/main" id="{D0F702EB-4341-7941-AA37-A713BB89447A}"/>
              </a:ext>
            </a:extLst>
          </p:cNvPr>
          <p:cNvSpPr txBox="1">
            <a:spLocks/>
          </p:cNvSpPr>
          <p:nvPr/>
        </p:nvSpPr>
        <p:spPr bwMode="auto">
          <a:xfrm>
            <a:off x="8534401" y="237635"/>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B994E8D3-EB01-4B97-B7C9-9BC7CD4011D7}" type="datetime1">
              <a:rPr lang="sv-SE" smtClean="0"/>
              <a:pPr/>
              <a:t>2019-11-26</a:t>
            </a:fld>
            <a:endParaRPr lang="sv-SE"/>
          </a:p>
        </p:txBody>
      </p:sp>
      <p:sp>
        <p:nvSpPr>
          <p:cNvPr id="25" name="Footer Placeholder 4">
            <a:extLst>
              <a:ext uri="{FF2B5EF4-FFF2-40B4-BE49-F238E27FC236}">
                <a16:creationId xmlns:a16="http://schemas.microsoft.com/office/drawing/2014/main" id="{3CB16122-3FA7-2C43-A01E-41657C2E4897}"/>
              </a:ext>
            </a:extLst>
          </p:cNvPr>
          <p:cNvSpPr txBox="1">
            <a:spLocks/>
          </p:cNvSpPr>
          <p:nvPr/>
        </p:nvSpPr>
        <p:spPr bwMode="auto">
          <a:xfrm>
            <a:off x="8534401" y="655027"/>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r>
              <a:rPr lang="sv-SE"/>
              <a:t>Organisation/Namn</a:t>
            </a:r>
          </a:p>
        </p:txBody>
      </p:sp>
      <p:sp>
        <p:nvSpPr>
          <p:cNvPr id="26" name="Slide Number Placeholder 5">
            <a:extLst>
              <a:ext uri="{FF2B5EF4-FFF2-40B4-BE49-F238E27FC236}">
                <a16:creationId xmlns:a16="http://schemas.microsoft.com/office/drawing/2014/main" id="{FEF90D2B-710D-6348-A888-21FBAC547DF8}"/>
              </a:ext>
            </a:extLst>
          </p:cNvPr>
          <p:cNvSpPr txBox="1">
            <a:spLocks/>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DDBEBB44-B4B5-45AD-87A9-3B8A569A17F0}" type="slidenum">
              <a:rPr lang="sv-SE" smtClean="0"/>
              <a:pPr/>
              <a:t>18</a:t>
            </a:fld>
            <a:endParaRPr lang="sv-SE"/>
          </a:p>
        </p:txBody>
      </p:sp>
      <p:sp>
        <p:nvSpPr>
          <p:cNvPr id="27" name="Rektangel 1">
            <a:extLst>
              <a:ext uri="{FF2B5EF4-FFF2-40B4-BE49-F238E27FC236}">
                <a16:creationId xmlns:a16="http://schemas.microsoft.com/office/drawing/2014/main" id="{1E5797B6-7456-0641-B8D4-38B263CD81A6}"/>
              </a:ext>
            </a:extLst>
          </p:cNvPr>
          <p:cNvSpPr/>
          <p:nvPr/>
        </p:nvSpPr>
        <p:spPr bwMode="auto">
          <a:xfrm>
            <a:off x="0" y="0"/>
            <a:ext cx="12192000" cy="949234"/>
          </a:xfrm>
          <a:prstGeom prst="rect">
            <a:avLst/>
          </a:prstGeom>
          <a:solidFill>
            <a:srgbClr val="E9E3D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a:ln>
                <a:noFill/>
              </a:ln>
              <a:solidFill>
                <a:schemeClr val="tx1"/>
              </a:solidFill>
              <a:effectLst/>
              <a:latin typeface="Verdana" pitchFamily="34" charset="0"/>
              <a:ea typeface="Geneva" pitchFamily="1" charset="-128"/>
            </a:endParaRPr>
          </a:p>
        </p:txBody>
      </p:sp>
      <p:sp>
        <p:nvSpPr>
          <p:cNvPr id="28" name="Rectangle 4">
            <a:extLst>
              <a:ext uri="{FF2B5EF4-FFF2-40B4-BE49-F238E27FC236}">
                <a16:creationId xmlns:a16="http://schemas.microsoft.com/office/drawing/2014/main" id="{82012267-A550-9549-AD7D-6C4EFE2EA7E9}"/>
              </a:ext>
            </a:extLst>
          </p:cNvPr>
          <p:cNvSpPr txBox="1">
            <a:spLocks noChangeArrowheads="1"/>
          </p:cNvSpPr>
          <p:nvPr/>
        </p:nvSpPr>
        <p:spPr bwMode="auto">
          <a:xfrm>
            <a:off x="8534401" y="237635"/>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07247E4C-788B-4A49-9CDC-725142477515}" type="datetime1">
              <a:rPr lang="sv-SE" smtClean="0"/>
              <a:pPr/>
              <a:t>2019-11-26</a:t>
            </a:fld>
            <a:endParaRPr lang="sv-SE" dirty="0"/>
          </a:p>
        </p:txBody>
      </p:sp>
      <p:sp>
        <p:nvSpPr>
          <p:cNvPr id="30" name="Rectangle 6">
            <a:extLst>
              <a:ext uri="{FF2B5EF4-FFF2-40B4-BE49-F238E27FC236}">
                <a16:creationId xmlns:a16="http://schemas.microsoft.com/office/drawing/2014/main" id="{2DA67050-5BB9-AB4C-B0F9-1ACFA8792217}"/>
              </a:ext>
            </a:extLst>
          </p:cNvPr>
          <p:cNvSpPr txBox="1">
            <a:spLocks noChangeArrowheads="1"/>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65EAC295-B5BC-4B98-BE11-8B11DB9261CC}" type="slidenum">
              <a:rPr lang="sv-SE" smtClean="0"/>
              <a:pPr/>
              <a:t>18</a:t>
            </a:fld>
            <a:endParaRPr lang="sv-SE"/>
          </a:p>
        </p:txBody>
      </p:sp>
      <p:pic>
        <p:nvPicPr>
          <p:cNvPr id="31" name="Bild 3">
            <a:extLst>
              <a:ext uri="{FF2B5EF4-FFF2-40B4-BE49-F238E27FC236}">
                <a16:creationId xmlns:a16="http://schemas.microsoft.com/office/drawing/2014/main" id="{1A7739AD-431B-6143-9BAD-C82A2BE1691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32643" y="287739"/>
            <a:ext cx="1997319" cy="357545"/>
          </a:xfrm>
          <a:prstGeom prst="rect">
            <a:avLst/>
          </a:prstGeom>
        </p:spPr>
      </p:pic>
      <p:grpSp>
        <p:nvGrpSpPr>
          <p:cNvPr id="32" name="Grupp 2">
            <a:extLst>
              <a:ext uri="{FF2B5EF4-FFF2-40B4-BE49-F238E27FC236}">
                <a16:creationId xmlns:a16="http://schemas.microsoft.com/office/drawing/2014/main" id="{67AADB20-BAA8-AB4D-9AAC-61D761480AD5}"/>
              </a:ext>
            </a:extLst>
          </p:cNvPr>
          <p:cNvGrpSpPr/>
          <p:nvPr/>
        </p:nvGrpSpPr>
        <p:grpSpPr>
          <a:xfrm>
            <a:off x="12047537" y="3175"/>
            <a:ext cx="144463" cy="788988"/>
            <a:chOff x="12047537" y="3175"/>
            <a:chExt cx="144463" cy="788988"/>
          </a:xfrm>
        </p:grpSpPr>
        <p:sp>
          <p:nvSpPr>
            <p:cNvPr id="33" name="Rectangle 30">
              <a:extLst>
                <a:ext uri="{FF2B5EF4-FFF2-40B4-BE49-F238E27FC236}">
                  <a16:creationId xmlns:a16="http://schemas.microsoft.com/office/drawing/2014/main" id="{DE120B0D-D818-5D43-A60E-646A67BB09D5}"/>
                </a:ext>
              </a:extLst>
            </p:cNvPr>
            <p:cNvSpPr>
              <a:spLocks noChangeAspect="1" noChangeArrowheads="1"/>
            </p:cNvSpPr>
            <p:nvPr userDrawn="1"/>
          </p:nvSpPr>
          <p:spPr bwMode="auto">
            <a:xfrm>
              <a:off x="12047537" y="3175"/>
              <a:ext cx="144463" cy="144463"/>
            </a:xfrm>
            <a:prstGeom prst="rect">
              <a:avLst/>
            </a:prstGeom>
            <a:solidFill>
              <a:schemeClr val="accent2"/>
            </a:solidFill>
            <a:ln>
              <a:noFill/>
            </a:ln>
            <a:effectLst/>
          </p:spPr>
          <p:txBody>
            <a:bodyPr anchor="ctr">
              <a:spAutoFit/>
            </a:bodyPr>
            <a:lstStyle/>
            <a:p>
              <a:endParaRPr lang="sv-SE"/>
            </a:p>
          </p:txBody>
        </p:sp>
        <p:sp>
          <p:nvSpPr>
            <p:cNvPr id="34" name="Rectangle 31">
              <a:extLst>
                <a:ext uri="{FF2B5EF4-FFF2-40B4-BE49-F238E27FC236}">
                  <a16:creationId xmlns:a16="http://schemas.microsoft.com/office/drawing/2014/main" id="{2D3BA697-F721-D54C-B4F3-FB3159471CDB}"/>
                </a:ext>
              </a:extLst>
            </p:cNvPr>
            <p:cNvSpPr>
              <a:spLocks noChangeAspect="1" noChangeArrowheads="1"/>
            </p:cNvSpPr>
            <p:nvPr userDrawn="1"/>
          </p:nvSpPr>
          <p:spPr bwMode="auto">
            <a:xfrm>
              <a:off x="12047537" y="222250"/>
              <a:ext cx="144463" cy="144463"/>
            </a:xfrm>
            <a:prstGeom prst="rect">
              <a:avLst/>
            </a:prstGeom>
            <a:solidFill>
              <a:schemeClr val="accent2"/>
            </a:solidFill>
            <a:ln>
              <a:noFill/>
            </a:ln>
            <a:effectLst/>
          </p:spPr>
          <p:txBody>
            <a:bodyPr anchor="ctr">
              <a:spAutoFit/>
            </a:bodyPr>
            <a:lstStyle/>
            <a:p>
              <a:endParaRPr lang="sv-SE"/>
            </a:p>
          </p:txBody>
        </p:sp>
        <p:sp>
          <p:nvSpPr>
            <p:cNvPr id="35" name="Rectangle 32">
              <a:extLst>
                <a:ext uri="{FF2B5EF4-FFF2-40B4-BE49-F238E27FC236}">
                  <a16:creationId xmlns:a16="http://schemas.microsoft.com/office/drawing/2014/main" id="{0502076E-816C-1547-9E83-8D713EDB596E}"/>
                </a:ext>
              </a:extLst>
            </p:cNvPr>
            <p:cNvSpPr>
              <a:spLocks noChangeAspect="1" noChangeArrowheads="1"/>
            </p:cNvSpPr>
            <p:nvPr userDrawn="1"/>
          </p:nvSpPr>
          <p:spPr bwMode="auto">
            <a:xfrm>
              <a:off x="12047537" y="434975"/>
              <a:ext cx="144463" cy="144463"/>
            </a:xfrm>
            <a:prstGeom prst="rect">
              <a:avLst/>
            </a:prstGeom>
            <a:solidFill>
              <a:schemeClr val="accent1"/>
            </a:solidFill>
            <a:ln>
              <a:noFill/>
            </a:ln>
            <a:effectLst/>
          </p:spPr>
          <p:txBody>
            <a:bodyPr anchor="ctr">
              <a:spAutoFit/>
            </a:bodyPr>
            <a:lstStyle/>
            <a:p>
              <a:endParaRPr lang="sv-SE"/>
            </a:p>
          </p:txBody>
        </p:sp>
        <p:sp>
          <p:nvSpPr>
            <p:cNvPr id="36" name="Rectangle 33">
              <a:extLst>
                <a:ext uri="{FF2B5EF4-FFF2-40B4-BE49-F238E27FC236}">
                  <a16:creationId xmlns:a16="http://schemas.microsoft.com/office/drawing/2014/main" id="{FADF43E3-36A0-E948-BA7F-33ED8CA64435}"/>
                </a:ext>
              </a:extLst>
            </p:cNvPr>
            <p:cNvSpPr>
              <a:spLocks noChangeAspect="1" noChangeArrowheads="1"/>
            </p:cNvSpPr>
            <p:nvPr userDrawn="1"/>
          </p:nvSpPr>
          <p:spPr bwMode="auto">
            <a:xfrm>
              <a:off x="12047537" y="647700"/>
              <a:ext cx="144463" cy="144463"/>
            </a:xfrm>
            <a:prstGeom prst="rect">
              <a:avLst/>
            </a:prstGeom>
            <a:solidFill>
              <a:schemeClr val="accent2"/>
            </a:solidFill>
            <a:ln>
              <a:noFill/>
            </a:ln>
            <a:effectLst/>
          </p:spPr>
          <p:txBody>
            <a:bodyPr anchor="ctr">
              <a:spAutoFit/>
            </a:bodyPr>
            <a:lstStyle/>
            <a:p>
              <a:endParaRPr lang="sv-SE"/>
            </a:p>
          </p:txBody>
        </p:sp>
      </p:grpSp>
      <p:sp>
        <p:nvSpPr>
          <p:cNvPr id="2" name="Rubrik 1">
            <a:extLst>
              <a:ext uri="{FF2B5EF4-FFF2-40B4-BE49-F238E27FC236}">
                <a16:creationId xmlns:a16="http://schemas.microsoft.com/office/drawing/2014/main" id="{C0DF8260-4BE7-4F12-889B-3CCEFDA1AF81}"/>
              </a:ext>
            </a:extLst>
          </p:cNvPr>
          <p:cNvSpPr>
            <a:spLocks noGrp="1"/>
          </p:cNvSpPr>
          <p:nvPr>
            <p:ph type="ctrTitle"/>
          </p:nvPr>
        </p:nvSpPr>
        <p:spPr>
          <a:xfrm>
            <a:off x="914400" y="3965893"/>
            <a:ext cx="10363200" cy="788101"/>
          </a:xfrm>
        </p:spPr>
        <p:txBody>
          <a:bodyPr/>
          <a:lstStyle/>
          <a:p>
            <a:r>
              <a:rPr lang="sv-SE" sz="4400" b="1" spc="200" dirty="0">
                <a:solidFill>
                  <a:schemeClr val="bg1"/>
                </a:solidFill>
              </a:rPr>
              <a:t>KUNSKAPSSTYRNING</a:t>
            </a:r>
          </a:p>
        </p:txBody>
      </p:sp>
      <p:pic>
        <p:nvPicPr>
          <p:cNvPr id="6" name="Bildobjekt 5">
            <a:extLst>
              <a:ext uri="{FF2B5EF4-FFF2-40B4-BE49-F238E27FC236}">
                <a16:creationId xmlns:a16="http://schemas.microsoft.com/office/drawing/2014/main" id="{EFB36B0A-2C39-214C-9701-24060C99A1F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2643" y="1339469"/>
            <a:ext cx="1284860" cy="1284860"/>
          </a:xfrm>
          <a:prstGeom prst="rect">
            <a:avLst/>
          </a:prstGeom>
        </p:spPr>
      </p:pic>
      <p:sp>
        <p:nvSpPr>
          <p:cNvPr id="19" name="Title 6">
            <a:extLst>
              <a:ext uri="{FF2B5EF4-FFF2-40B4-BE49-F238E27FC236}">
                <a16:creationId xmlns:a16="http://schemas.microsoft.com/office/drawing/2014/main" id="{FC3600E1-8179-1E43-BA3D-9F7FE36875C3}"/>
              </a:ext>
            </a:extLst>
          </p:cNvPr>
          <p:cNvSpPr txBox="1">
            <a:spLocks/>
          </p:cNvSpPr>
          <p:nvPr/>
        </p:nvSpPr>
        <p:spPr bwMode="auto">
          <a:xfrm>
            <a:off x="2362200" y="1838325"/>
            <a:ext cx="8702040" cy="1863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ctr"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a:lstStyle>
          <a:p>
            <a:pPr algn="l">
              <a:lnSpc>
                <a:spcPct val="90000"/>
              </a:lnSpc>
            </a:pPr>
            <a:r>
              <a:rPr lang="sv-SE" sz="1600" kern="0" spc="300" dirty="0">
                <a:solidFill>
                  <a:schemeClr val="tx1">
                    <a:lumMod val="65000"/>
                    <a:lumOff val="35000"/>
                  </a:schemeClr>
                </a:solidFill>
              </a:rPr>
              <a:t>HUVUDSLUTSATS 6</a:t>
            </a:r>
          </a:p>
          <a:p>
            <a:pPr algn="l">
              <a:lnSpc>
                <a:spcPct val="90000"/>
              </a:lnSpc>
            </a:pPr>
            <a:endParaRPr lang="sv-SE" sz="1800" kern="0" spc="300" dirty="0"/>
          </a:p>
          <a:p>
            <a:pPr algn="l">
              <a:lnSpc>
                <a:spcPct val="90000"/>
              </a:lnSpc>
            </a:pPr>
            <a:r>
              <a:rPr lang="sv-SE" sz="1800" kern="0" spc="300" dirty="0"/>
              <a:t>LEVNADSVANORNA KOMMER VARA VÄSENTLIGA FÖR </a:t>
            </a:r>
            <a:br>
              <a:rPr lang="sv-SE" sz="1800" kern="0" spc="300" dirty="0"/>
            </a:br>
            <a:r>
              <a:rPr lang="sv-SE" sz="1800" kern="0" spc="300" dirty="0"/>
              <a:t>OHÄLSOUTVECKLINGEN</a:t>
            </a:r>
          </a:p>
          <a:p>
            <a:pPr algn="l">
              <a:lnSpc>
                <a:spcPct val="90000"/>
              </a:lnSpc>
            </a:pPr>
            <a:endParaRPr lang="sv-SE" sz="1800" kern="0" spc="300" dirty="0"/>
          </a:p>
          <a:p>
            <a:pPr algn="l">
              <a:lnSpc>
                <a:spcPct val="90000"/>
              </a:lnSpc>
            </a:pPr>
            <a:endParaRPr lang="sv-SE" sz="1800" kern="0" spc="300" dirty="0"/>
          </a:p>
          <a:p>
            <a:pPr algn="l">
              <a:lnSpc>
                <a:spcPct val="90000"/>
              </a:lnSpc>
            </a:pPr>
            <a:endParaRPr lang="sv-SE" sz="1800" kern="0" spc="300" dirty="0"/>
          </a:p>
          <a:p>
            <a:pPr algn="l">
              <a:lnSpc>
                <a:spcPct val="90000"/>
              </a:lnSpc>
            </a:pPr>
            <a:endParaRPr lang="sv-SE" sz="1800" kern="0" spc="300" dirty="0"/>
          </a:p>
          <a:p>
            <a:pPr algn="l">
              <a:lnSpc>
                <a:spcPct val="90000"/>
              </a:lnSpc>
            </a:pPr>
            <a:endParaRPr lang="sv-SE" sz="1800" kern="0" spc="300" dirty="0"/>
          </a:p>
          <a:p>
            <a:pPr algn="l">
              <a:lnSpc>
                <a:spcPct val="90000"/>
              </a:lnSpc>
            </a:pPr>
            <a:endParaRPr lang="sv-SE" sz="1800" kern="0" spc="300" dirty="0"/>
          </a:p>
          <a:p>
            <a:pPr algn="l">
              <a:lnSpc>
                <a:spcPct val="90000"/>
              </a:lnSpc>
            </a:pPr>
            <a:endParaRPr lang="sv-SE" sz="1800" kern="0" spc="300" dirty="0">
              <a:latin typeface="+mn-lt"/>
            </a:endParaRPr>
          </a:p>
          <a:p>
            <a:pPr marL="457200" indent="-457200" algn="l">
              <a:lnSpc>
                <a:spcPct val="90000"/>
              </a:lnSpc>
              <a:buFont typeface="Arial" panose="020B0604020202020204" pitchFamily="34" charset="0"/>
              <a:buChar char="•"/>
            </a:pPr>
            <a:endParaRPr lang="sv-SE" sz="1800" kern="0" spc="300" dirty="0">
              <a:latin typeface="+mn-lt"/>
            </a:endParaRPr>
          </a:p>
          <a:p>
            <a:pPr marL="457200" indent="-457200" algn="l">
              <a:lnSpc>
                <a:spcPct val="90000"/>
              </a:lnSpc>
              <a:buFont typeface="Arial" panose="020B0604020202020204" pitchFamily="34" charset="0"/>
              <a:buChar char="•"/>
            </a:pPr>
            <a:endParaRPr lang="sv-SE" sz="1800" kern="0" spc="300" dirty="0">
              <a:solidFill>
                <a:schemeClr val="tx1"/>
              </a:solidFill>
              <a:latin typeface="+mn-lt"/>
            </a:endParaRPr>
          </a:p>
          <a:p>
            <a:pPr marL="914400" lvl="1" indent="-457200">
              <a:lnSpc>
                <a:spcPct val="90000"/>
              </a:lnSpc>
              <a:buFont typeface="Arial" panose="020B0604020202020204" pitchFamily="34" charset="0"/>
              <a:buChar char="•"/>
            </a:pPr>
            <a:endParaRPr lang="sv-SE" sz="1800" kern="0" spc="300" dirty="0">
              <a:solidFill>
                <a:schemeClr val="tx1"/>
              </a:solidFill>
              <a:latin typeface="+mn-lt"/>
            </a:endParaRPr>
          </a:p>
          <a:p>
            <a:pPr marL="457200" indent="-457200" algn="l">
              <a:lnSpc>
                <a:spcPct val="90000"/>
              </a:lnSpc>
              <a:buFont typeface="Arial" panose="020B0604020202020204" pitchFamily="34" charset="0"/>
              <a:buChar char="•"/>
            </a:pPr>
            <a:endParaRPr lang="sv-SE" sz="3200" kern="0" spc="300" dirty="0"/>
          </a:p>
        </p:txBody>
      </p:sp>
      <p:pic>
        <p:nvPicPr>
          <p:cNvPr id="4" name="Bildobjekt 3">
            <a:extLst>
              <a:ext uri="{FF2B5EF4-FFF2-40B4-BE49-F238E27FC236}">
                <a16:creationId xmlns:a16="http://schemas.microsoft.com/office/drawing/2014/main" id="{72295D54-AB52-6943-8429-764D5EDA99D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1292" y="3429000"/>
            <a:ext cx="9990638" cy="2773973"/>
          </a:xfrm>
          <a:prstGeom prst="rect">
            <a:avLst/>
          </a:prstGeom>
        </p:spPr>
      </p:pic>
      <p:sp>
        <p:nvSpPr>
          <p:cNvPr id="3" name="Platshållare för datum 2">
            <a:extLst>
              <a:ext uri="{FF2B5EF4-FFF2-40B4-BE49-F238E27FC236}">
                <a16:creationId xmlns:a16="http://schemas.microsoft.com/office/drawing/2014/main" id="{68A7017C-7BF7-914B-BA36-C491DC8B7144}"/>
              </a:ext>
            </a:extLst>
          </p:cNvPr>
          <p:cNvSpPr>
            <a:spLocks noGrp="1"/>
          </p:cNvSpPr>
          <p:nvPr>
            <p:ph type="dt" sz="half" idx="2"/>
          </p:nvPr>
        </p:nvSpPr>
        <p:spPr/>
        <p:txBody>
          <a:bodyPr/>
          <a:lstStyle/>
          <a:p>
            <a:r>
              <a:rPr lang="sv-SE"/>
              <a:t>2019-11-11</a:t>
            </a:r>
          </a:p>
        </p:txBody>
      </p:sp>
      <p:sp>
        <p:nvSpPr>
          <p:cNvPr id="7" name="Platshållare för bildnummer 6">
            <a:extLst>
              <a:ext uri="{FF2B5EF4-FFF2-40B4-BE49-F238E27FC236}">
                <a16:creationId xmlns:a16="http://schemas.microsoft.com/office/drawing/2014/main" id="{E94AC220-60C0-9F4A-81BA-F867A9B7B0C0}"/>
              </a:ext>
            </a:extLst>
          </p:cNvPr>
          <p:cNvSpPr>
            <a:spLocks noGrp="1"/>
          </p:cNvSpPr>
          <p:nvPr>
            <p:ph type="sldNum" sz="quarter" idx="4"/>
          </p:nvPr>
        </p:nvSpPr>
        <p:spPr/>
        <p:txBody>
          <a:bodyPr/>
          <a:lstStyle/>
          <a:p>
            <a:fld id="{C1A088CD-CCDE-49E5-84E6-67161CD99BDA}" type="slidenum">
              <a:rPr lang="sv-SE" smtClean="0"/>
              <a:pPr/>
              <a:t>18</a:t>
            </a:fld>
            <a:endParaRPr lang="sv-SE"/>
          </a:p>
        </p:txBody>
      </p:sp>
      <p:sp>
        <p:nvSpPr>
          <p:cNvPr id="9" name="Platshållare för sidfot 8">
            <a:extLst>
              <a:ext uri="{FF2B5EF4-FFF2-40B4-BE49-F238E27FC236}">
                <a16:creationId xmlns:a16="http://schemas.microsoft.com/office/drawing/2014/main" id="{E4B1D970-08B9-9842-BDC8-62EA3B1D154D}"/>
              </a:ext>
            </a:extLst>
          </p:cNvPr>
          <p:cNvSpPr>
            <a:spLocks noGrp="1"/>
          </p:cNvSpPr>
          <p:nvPr>
            <p:ph type="ftr" sz="quarter" idx="3"/>
          </p:nvPr>
        </p:nvSpPr>
        <p:spPr/>
        <p:txBody>
          <a:bodyPr/>
          <a:lstStyle/>
          <a:p>
            <a:r>
              <a:rPr lang="sv-SE"/>
              <a:t>Hälso- och sjukvårdsförvaltningen</a:t>
            </a:r>
          </a:p>
        </p:txBody>
      </p:sp>
    </p:spTree>
    <p:extLst>
      <p:ext uri="{BB962C8B-B14F-4D97-AF65-F5344CB8AC3E}">
        <p14:creationId xmlns:p14="http://schemas.microsoft.com/office/powerpoint/2010/main" val="12562350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ate Placeholder 3">
            <a:extLst>
              <a:ext uri="{FF2B5EF4-FFF2-40B4-BE49-F238E27FC236}">
                <a16:creationId xmlns:a16="http://schemas.microsoft.com/office/drawing/2014/main" id="{D0F702EB-4341-7941-AA37-A713BB89447A}"/>
              </a:ext>
            </a:extLst>
          </p:cNvPr>
          <p:cNvSpPr txBox="1">
            <a:spLocks/>
          </p:cNvSpPr>
          <p:nvPr/>
        </p:nvSpPr>
        <p:spPr bwMode="auto">
          <a:xfrm>
            <a:off x="8534401" y="237635"/>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B994E8D3-EB01-4B97-B7C9-9BC7CD4011D7}" type="datetime1">
              <a:rPr lang="sv-SE" smtClean="0"/>
              <a:pPr/>
              <a:t>2019-11-26</a:t>
            </a:fld>
            <a:endParaRPr lang="sv-SE"/>
          </a:p>
        </p:txBody>
      </p:sp>
      <p:sp>
        <p:nvSpPr>
          <p:cNvPr id="25" name="Footer Placeholder 4">
            <a:extLst>
              <a:ext uri="{FF2B5EF4-FFF2-40B4-BE49-F238E27FC236}">
                <a16:creationId xmlns:a16="http://schemas.microsoft.com/office/drawing/2014/main" id="{3CB16122-3FA7-2C43-A01E-41657C2E4897}"/>
              </a:ext>
            </a:extLst>
          </p:cNvPr>
          <p:cNvSpPr txBox="1">
            <a:spLocks/>
          </p:cNvSpPr>
          <p:nvPr/>
        </p:nvSpPr>
        <p:spPr bwMode="auto">
          <a:xfrm>
            <a:off x="8534401" y="655027"/>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r>
              <a:rPr lang="sv-SE"/>
              <a:t>Organisation/Namn</a:t>
            </a:r>
          </a:p>
        </p:txBody>
      </p:sp>
      <p:sp>
        <p:nvSpPr>
          <p:cNvPr id="26" name="Slide Number Placeholder 5">
            <a:extLst>
              <a:ext uri="{FF2B5EF4-FFF2-40B4-BE49-F238E27FC236}">
                <a16:creationId xmlns:a16="http://schemas.microsoft.com/office/drawing/2014/main" id="{FEF90D2B-710D-6348-A888-21FBAC547DF8}"/>
              </a:ext>
            </a:extLst>
          </p:cNvPr>
          <p:cNvSpPr txBox="1">
            <a:spLocks/>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DDBEBB44-B4B5-45AD-87A9-3B8A569A17F0}" type="slidenum">
              <a:rPr lang="sv-SE" smtClean="0"/>
              <a:pPr/>
              <a:t>19</a:t>
            </a:fld>
            <a:endParaRPr lang="sv-SE"/>
          </a:p>
        </p:txBody>
      </p:sp>
      <p:sp>
        <p:nvSpPr>
          <p:cNvPr id="27" name="Rektangel 1">
            <a:extLst>
              <a:ext uri="{FF2B5EF4-FFF2-40B4-BE49-F238E27FC236}">
                <a16:creationId xmlns:a16="http://schemas.microsoft.com/office/drawing/2014/main" id="{1E5797B6-7456-0641-B8D4-38B263CD81A6}"/>
              </a:ext>
            </a:extLst>
          </p:cNvPr>
          <p:cNvSpPr/>
          <p:nvPr/>
        </p:nvSpPr>
        <p:spPr bwMode="auto">
          <a:xfrm>
            <a:off x="0" y="0"/>
            <a:ext cx="12192000" cy="949234"/>
          </a:xfrm>
          <a:prstGeom prst="rect">
            <a:avLst/>
          </a:prstGeom>
          <a:solidFill>
            <a:srgbClr val="E9E3D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a:ln>
                <a:noFill/>
              </a:ln>
              <a:solidFill>
                <a:schemeClr val="tx1"/>
              </a:solidFill>
              <a:effectLst/>
              <a:latin typeface="Verdana" pitchFamily="34" charset="0"/>
              <a:ea typeface="Geneva" pitchFamily="1" charset="-128"/>
            </a:endParaRPr>
          </a:p>
        </p:txBody>
      </p:sp>
      <p:sp>
        <p:nvSpPr>
          <p:cNvPr id="28" name="Rectangle 4">
            <a:extLst>
              <a:ext uri="{FF2B5EF4-FFF2-40B4-BE49-F238E27FC236}">
                <a16:creationId xmlns:a16="http://schemas.microsoft.com/office/drawing/2014/main" id="{82012267-A550-9549-AD7D-6C4EFE2EA7E9}"/>
              </a:ext>
            </a:extLst>
          </p:cNvPr>
          <p:cNvSpPr txBox="1">
            <a:spLocks noChangeArrowheads="1"/>
          </p:cNvSpPr>
          <p:nvPr/>
        </p:nvSpPr>
        <p:spPr bwMode="auto">
          <a:xfrm>
            <a:off x="8534401" y="237635"/>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07247E4C-788B-4A49-9CDC-725142477515}" type="datetime1">
              <a:rPr lang="sv-SE" smtClean="0"/>
              <a:pPr/>
              <a:t>2019-11-26</a:t>
            </a:fld>
            <a:endParaRPr lang="sv-SE" dirty="0"/>
          </a:p>
        </p:txBody>
      </p:sp>
      <p:sp>
        <p:nvSpPr>
          <p:cNvPr id="30" name="Rectangle 6">
            <a:extLst>
              <a:ext uri="{FF2B5EF4-FFF2-40B4-BE49-F238E27FC236}">
                <a16:creationId xmlns:a16="http://schemas.microsoft.com/office/drawing/2014/main" id="{2DA67050-5BB9-AB4C-B0F9-1ACFA8792217}"/>
              </a:ext>
            </a:extLst>
          </p:cNvPr>
          <p:cNvSpPr txBox="1">
            <a:spLocks noChangeArrowheads="1"/>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65EAC295-B5BC-4B98-BE11-8B11DB9261CC}" type="slidenum">
              <a:rPr lang="sv-SE" smtClean="0"/>
              <a:pPr/>
              <a:t>19</a:t>
            </a:fld>
            <a:endParaRPr lang="sv-SE"/>
          </a:p>
        </p:txBody>
      </p:sp>
      <p:pic>
        <p:nvPicPr>
          <p:cNvPr id="31" name="Bild 3">
            <a:extLst>
              <a:ext uri="{FF2B5EF4-FFF2-40B4-BE49-F238E27FC236}">
                <a16:creationId xmlns:a16="http://schemas.microsoft.com/office/drawing/2014/main" id="{1A7739AD-431B-6143-9BAD-C82A2BE1691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32643" y="287739"/>
            <a:ext cx="1997319" cy="357545"/>
          </a:xfrm>
          <a:prstGeom prst="rect">
            <a:avLst/>
          </a:prstGeom>
        </p:spPr>
      </p:pic>
      <p:grpSp>
        <p:nvGrpSpPr>
          <p:cNvPr id="32" name="Grupp 2">
            <a:extLst>
              <a:ext uri="{FF2B5EF4-FFF2-40B4-BE49-F238E27FC236}">
                <a16:creationId xmlns:a16="http://schemas.microsoft.com/office/drawing/2014/main" id="{67AADB20-BAA8-AB4D-9AAC-61D761480AD5}"/>
              </a:ext>
            </a:extLst>
          </p:cNvPr>
          <p:cNvGrpSpPr/>
          <p:nvPr/>
        </p:nvGrpSpPr>
        <p:grpSpPr>
          <a:xfrm>
            <a:off x="12047537" y="3175"/>
            <a:ext cx="144463" cy="788988"/>
            <a:chOff x="12047537" y="3175"/>
            <a:chExt cx="144463" cy="788988"/>
          </a:xfrm>
        </p:grpSpPr>
        <p:sp>
          <p:nvSpPr>
            <p:cNvPr id="33" name="Rectangle 30">
              <a:extLst>
                <a:ext uri="{FF2B5EF4-FFF2-40B4-BE49-F238E27FC236}">
                  <a16:creationId xmlns:a16="http://schemas.microsoft.com/office/drawing/2014/main" id="{DE120B0D-D818-5D43-A60E-646A67BB09D5}"/>
                </a:ext>
              </a:extLst>
            </p:cNvPr>
            <p:cNvSpPr>
              <a:spLocks noChangeAspect="1" noChangeArrowheads="1"/>
            </p:cNvSpPr>
            <p:nvPr userDrawn="1"/>
          </p:nvSpPr>
          <p:spPr bwMode="auto">
            <a:xfrm>
              <a:off x="12047537" y="3175"/>
              <a:ext cx="144463" cy="144463"/>
            </a:xfrm>
            <a:prstGeom prst="rect">
              <a:avLst/>
            </a:prstGeom>
            <a:solidFill>
              <a:schemeClr val="accent2"/>
            </a:solidFill>
            <a:ln>
              <a:noFill/>
            </a:ln>
            <a:effectLst/>
          </p:spPr>
          <p:txBody>
            <a:bodyPr anchor="ctr">
              <a:spAutoFit/>
            </a:bodyPr>
            <a:lstStyle/>
            <a:p>
              <a:endParaRPr lang="sv-SE"/>
            </a:p>
          </p:txBody>
        </p:sp>
        <p:sp>
          <p:nvSpPr>
            <p:cNvPr id="34" name="Rectangle 31">
              <a:extLst>
                <a:ext uri="{FF2B5EF4-FFF2-40B4-BE49-F238E27FC236}">
                  <a16:creationId xmlns:a16="http://schemas.microsoft.com/office/drawing/2014/main" id="{2D3BA697-F721-D54C-B4F3-FB3159471CDB}"/>
                </a:ext>
              </a:extLst>
            </p:cNvPr>
            <p:cNvSpPr>
              <a:spLocks noChangeAspect="1" noChangeArrowheads="1"/>
            </p:cNvSpPr>
            <p:nvPr userDrawn="1"/>
          </p:nvSpPr>
          <p:spPr bwMode="auto">
            <a:xfrm>
              <a:off x="12047537" y="222250"/>
              <a:ext cx="144463" cy="144463"/>
            </a:xfrm>
            <a:prstGeom prst="rect">
              <a:avLst/>
            </a:prstGeom>
            <a:solidFill>
              <a:schemeClr val="accent2"/>
            </a:solidFill>
            <a:ln>
              <a:noFill/>
            </a:ln>
            <a:effectLst/>
          </p:spPr>
          <p:txBody>
            <a:bodyPr anchor="ctr">
              <a:spAutoFit/>
            </a:bodyPr>
            <a:lstStyle/>
            <a:p>
              <a:endParaRPr lang="sv-SE"/>
            </a:p>
          </p:txBody>
        </p:sp>
        <p:sp>
          <p:nvSpPr>
            <p:cNvPr id="35" name="Rectangle 32">
              <a:extLst>
                <a:ext uri="{FF2B5EF4-FFF2-40B4-BE49-F238E27FC236}">
                  <a16:creationId xmlns:a16="http://schemas.microsoft.com/office/drawing/2014/main" id="{0502076E-816C-1547-9E83-8D713EDB596E}"/>
                </a:ext>
              </a:extLst>
            </p:cNvPr>
            <p:cNvSpPr>
              <a:spLocks noChangeAspect="1" noChangeArrowheads="1"/>
            </p:cNvSpPr>
            <p:nvPr userDrawn="1"/>
          </p:nvSpPr>
          <p:spPr bwMode="auto">
            <a:xfrm>
              <a:off x="12047537" y="434975"/>
              <a:ext cx="144463" cy="144463"/>
            </a:xfrm>
            <a:prstGeom prst="rect">
              <a:avLst/>
            </a:prstGeom>
            <a:solidFill>
              <a:schemeClr val="accent1"/>
            </a:solidFill>
            <a:ln>
              <a:noFill/>
            </a:ln>
            <a:effectLst/>
          </p:spPr>
          <p:txBody>
            <a:bodyPr anchor="ctr">
              <a:spAutoFit/>
            </a:bodyPr>
            <a:lstStyle/>
            <a:p>
              <a:endParaRPr lang="sv-SE"/>
            </a:p>
          </p:txBody>
        </p:sp>
        <p:sp>
          <p:nvSpPr>
            <p:cNvPr id="36" name="Rectangle 33">
              <a:extLst>
                <a:ext uri="{FF2B5EF4-FFF2-40B4-BE49-F238E27FC236}">
                  <a16:creationId xmlns:a16="http://schemas.microsoft.com/office/drawing/2014/main" id="{FADF43E3-36A0-E948-BA7F-33ED8CA64435}"/>
                </a:ext>
              </a:extLst>
            </p:cNvPr>
            <p:cNvSpPr>
              <a:spLocks noChangeAspect="1" noChangeArrowheads="1"/>
            </p:cNvSpPr>
            <p:nvPr userDrawn="1"/>
          </p:nvSpPr>
          <p:spPr bwMode="auto">
            <a:xfrm>
              <a:off x="12047537" y="647700"/>
              <a:ext cx="144463" cy="144463"/>
            </a:xfrm>
            <a:prstGeom prst="rect">
              <a:avLst/>
            </a:prstGeom>
            <a:solidFill>
              <a:schemeClr val="accent2"/>
            </a:solidFill>
            <a:ln>
              <a:noFill/>
            </a:ln>
            <a:effectLst/>
          </p:spPr>
          <p:txBody>
            <a:bodyPr anchor="ctr">
              <a:spAutoFit/>
            </a:bodyPr>
            <a:lstStyle/>
            <a:p>
              <a:endParaRPr lang="sv-SE"/>
            </a:p>
          </p:txBody>
        </p:sp>
      </p:grpSp>
      <p:sp>
        <p:nvSpPr>
          <p:cNvPr id="2" name="Rubrik 1">
            <a:extLst>
              <a:ext uri="{FF2B5EF4-FFF2-40B4-BE49-F238E27FC236}">
                <a16:creationId xmlns:a16="http://schemas.microsoft.com/office/drawing/2014/main" id="{C0DF8260-4BE7-4F12-889B-3CCEFDA1AF81}"/>
              </a:ext>
            </a:extLst>
          </p:cNvPr>
          <p:cNvSpPr>
            <a:spLocks noGrp="1"/>
          </p:cNvSpPr>
          <p:nvPr>
            <p:ph type="ctrTitle"/>
          </p:nvPr>
        </p:nvSpPr>
        <p:spPr>
          <a:xfrm>
            <a:off x="914400" y="3965893"/>
            <a:ext cx="10363200" cy="788101"/>
          </a:xfrm>
        </p:spPr>
        <p:txBody>
          <a:bodyPr/>
          <a:lstStyle/>
          <a:p>
            <a:r>
              <a:rPr lang="sv-SE" sz="4400" b="1" spc="200" dirty="0">
                <a:solidFill>
                  <a:schemeClr val="bg1"/>
                </a:solidFill>
              </a:rPr>
              <a:t>KUNSKAPSSTYRNING</a:t>
            </a:r>
          </a:p>
        </p:txBody>
      </p:sp>
      <p:pic>
        <p:nvPicPr>
          <p:cNvPr id="6" name="Bildobjekt 5">
            <a:extLst>
              <a:ext uri="{FF2B5EF4-FFF2-40B4-BE49-F238E27FC236}">
                <a16:creationId xmlns:a16="http://schemas.microsoft.com/office/drawing/2014/main" id="{EFB36B0A-2C39-214C-9701-24060C99A1F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2643" y="1339469"/>
            <a:ext cx="1284860" cy="1284860"/>
          </a:xfrm>
          <a:prstGeom prst="rect">
            <a:avLst/>
          </a:prstGeom>
        </p:spPr>
      </p:pic>
      <p:sp>
        <p:nvSpPr>
          <p:cNvPr id="19" name="Title 6">
            <a:extLst>
              <a:ext uri="{FF2B5EF4-FFF2-40B4-BE49-F238E27FC236}">
                <a16:creationId xmlns:a16="http://schemas.microsoft.com/office/drawing/2014/main" id="{FC3600E1-8179-1E43-BA3D-9F7FE36875C3}"/>
              </a:ext>
            </a:extLst>
          </p:cNvPr>
          <p:cNvSpPr txBox="1">
            <a:spLocks/>
          </p:cNvSpPr>
          <p:nvPr/>
        </p:nvSpPr>
        <p:spPr bwMode="auto">
          <a:xfrm>
            <a:off x="2362200" y="1838325"/>
            <a:ext cx="4295775" cy="1863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ctr"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a:lstStyle>
          <a:p>
            <a:pPr algn="l">
              <a:lnSpc>
                <a:spcPct val="90000"/>
              </a:lnSpc>
            </a:pPr>
            <a:r>
              <a:rPr lang="sv-SE" sz="1600" kern="0" spc="300" dirty="0">
                <a:solidFill>
                  <a:schemeClr val="tx1">
                    <a:lumMod val="65000"/>
                    <a:lumOff val="35000"/>
                  </a:schemeClr>
                </a:solidFill>
              </a:rPr>
              <a:t>HUVUDSLUTSATS 7</a:t>
            </a:r>
          </a:p>
          <a:p>
            <a:pPr algn="l">
              <a:lnSpc>
                <a:spcPct val="90000"/>
              </a:lnSpc>
            </a:pPr>
            <a:endParaRPr lang="sv-SE" sz="1800" kern="0" spc="300" dirty="0"/>
          </a:p>
          <a:p>
            <a:pPr algn="l">
              <a:lnSpc>
                <a:spcPct val="90000"/>
              </a:lnSpc>
            </a:pPr>
            <a:r>
              <a:rPr lang="sv-SE" sz="1800" kern="0" spc="300" dirty="0"/>
              <a:t>OJÄMLIKHETEN I OHÄLSA</a:t>
            </a:r>
          </a:p>
          <a:p>
            <a:pPr algn="l">
              <a:lnSpc>
                <a:spcPct val="90000"/>
              </a:lnSpc>
            </a:pPr>
            <a:r>
              <a:rPr lang="sv-SE" sz="1800" kern="0" spc="300" dirty="0"/>
              <a:t>KOMMER ATT BESTÅ OM INTE SÄRSKILDA INSATSER SÄTTS IN</a:t>
            </a:r>
          </a:p>
          <a:p>
            <a:pPr algn="l">
              <a:lnSpc>
                <a:spcPct val="90000"/>
              </a:lnSpc>
            </a:pPr>
            <a:endParaRPr lang="sv-SE" sz="1800" kern="0" spc="300" dirty="0"/>
          </a:p>
          <a:p>
            <a:pPr algn="l">
              <a:lnSpc>
                <a:spcPct val="90000"/>
              </a:lnSpc>
            </a:pPr>
            <a:endParaRPr lang="sv-SE" sz="1800" kern="0" spc="300" dirty="0"/>
          </a:p>
          <a:p>
            <a:pPr algn="l">
              <a:lnSpc>
                <a:spcPct val="90000"/>
              </a:lnSpc>
            </a:pPr>
            <a:endParaRPr lang="sv-SE" sz="1800" kern="0" spc="300" dirty="0"/>
          </a:p>
          <a:p>
            <a:pPr algn="l">
              <a:lnSpc>
                <a:spcPct val="90000"/>
              </a:lnSpc>
            </a:pPr>
            <a:endParaRPr lang="sv-SE" sz="1800" kern="0" spc="300" dirty="0"/>
          </a:p>
          <a:p>
            <a:pPr algn="l">
              <a:lnSpc>
                <a:spcPct val="90000"/>
              </a:lnSpc>
            </a:pPr>
            <a:endParaRPr lang="sv-SE" sz="1800" kern="0" spc="300" dirty="0"/>
          </a:p>
          <a:p>
            <a:pPr algn="l">
              <a:lnSpc>
                <a:spcPct val="90000"/>
              </a:lnSpc>
            </a:pPr>
            <a:endParaRPr lang="sv-SE" sz="1800" kern="0" spc="300" dirty="0"/>
          </a:p>
          <a:p>
            <a:pPr algn="l">
              <a:lnSpc>
                <a:spcPct val="90000"/>
              </a:lnSpc>
            </a:pPr>
            <a:endParaRPr lang="sv-SE" sz="1800" kern="0" spc="300" dirty="0">
              <a:latin typeface="+mn-lt"/>
            </a:endParaRPr>
          </a:p>
          <a:p>
            <a:pPr marL="457200" indent="-457200" algn="l">
              <a:lnSpc>
                <a:spcPct val="90000"/>
              </a:lnSpc>
              <a:buFont typeface="Arial" panose="020B0604020202020204" pitchFamily="34" charset="0"/>
              <a:buChar char="•"/>
            </a:pPr>
            <a:endParaRPr lang="sv-SE" sz="1800" kern="0" spc="300" dirty="0">
              <a:latin typeface="+mn-lt"/>
            </a:endParaRPr>
          </a:p>
          <a:p>
            <a:pPr marL="457200" indent="-457200" algn="l">
              <a:lnSpc>
                <a:spcPct val="90000"/>
              </a:lnSpc>
              <a:buFont typeface="Arial" panose="020B0604020202020204" pitchFamily="34" charset="0"/>
              <a:buChar char="•"/>
            </a:pPr>
            <a:endParaRPr lang="sv-SE" sz="1800" kern="0" spc="300" dirty="0">
              <a:solidFill>
                <a:schemeClr val="tx1"/>
              </a:solidFill>
              <a:latin typeface="+mn-lt"/>
            </a:endParaRPr>
          </a:p>
          <a:p>
            <a:pPr marL="914400" lvl="1" indent="-457200">
              <a:lnSpc>
                <a:spcPct val="90000"/>
              </a:lnSpc>
              <a:buFont typeface="Arial" panose="020B0604020202020204" pitchFamily="34" charset="0"/>
              <a:buChar char="•"/>
            </a:pPr>
            <a:endParaRPr lang="sv-SE" sz="1800" kern="0" spc="300" dirty="0">
              <a:solidFill>
                <a:schemeClr val="tx1"/>
              </a:solidFill>
              <a:latin typeface="+mn-lt"/>
            </a:endParaRPr>
          </a:p>
          <a:p>
            <a:pPr marL="457200" indent="-457200" algn="l">
              <a:lnSpc>
                <a:spcPct val="90000"/>
              </a:lnSpc>
              <a:buFont typeface="Arial" panose="020B0604020202020204" pitchFamily="34" charset="0"/>
              <a:buChar char="•"/>
            </a:pPr>
            <a:endParaRPr lang="sv-SE" sz="3200" kern="0" spc="300" dirty="0"/>
          </a:p>
        </p:txBody>
      </p:sp>
      <p:pic>
        <p:nvPicPr>
          <p:cNvPr id="8" name="Bildobjekt 7">
            <a:extLst>
              <a:ext uri="{FF2B5EF4-FFF2-40B4-BE49-F238E27FC236}">
                <a16:creationId xmlns:a16="http://schemas.microsoft.com/office/drawing/2014/main" id="{FB774A30-7780-8D47-86D2-FD2C5432EE0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15138" y="1154893"/>
            <a:ext cx="3938709" cy="5703108"/>
          </a:xfrm>
          <a:prstGeom prst="rect">
            <a:avLst/>
          </a:prstGeom>
        </p:spPr>
      </p:pic>
      <p:sp>
        <p:nvSpPr>
          <p:cNvPr id="3" name="Platshållare för datum 2">
            <a:extLst>
              <a:ext uri="{FF2B5EF4-FFF2-40B4-BE49-F238E27FC236}">
                <a16:creationId xmlns:a16="http://schemas.microsoft.com/office/drawing/2014/main" id="{DF740A93-D99B-B74F-8307-D1903924D2C8}"/>
              </a:ext>
            </a:extLst>
          </p:cNvPr>
          <p:cNvSpPr>
            <a:spLocks noGrp="1"/>
          </p:cNvSpPr>
          <p:nvPr>
            <p:ph type="dt" sz="half" idx="2"/>
          </p:nvPr>
        </p:nvSpPr>
        <p:spPr/>
        <p:txBody>
          <a:bodyPr/>
          <a:lstStyle/>
          <a:p>
            <a:r>
              <a:rPr lang="sv-SE"/>
              <a:t>2019-11-11</a:t>
            </a:r>
          </a:p>
        </p:txBody>
      </p:sp>
      <p:sp>
        <p:nvSpPr>
          <p:cNvPr id="5" name="Platshållare för bildnummer 4">
            <a:extLst>
              <a:ext uri="{FF2B5EF4-FFF2-40B4-BE49-F238E27FC236}">
                <a16:creationId xmlns:a16="http://schemas.microsoft.com/office/drawing/2014/main" id="{424389FA-5397-FC4D-850F-FC215E871FB1}"/>
              </a:ext>
            </a:extLst>
          </p:cNvPr>
          <p:cNvSpPr>
            <a:spLocks noGrp="1"/>
          </p:cNvSpPr>
          <p:nvPr>
            <p:ph type="sldNum" sz="quarter" idx="4"/>
          </p:nvPr>
        </p:nvSpPr>
        <p:spPr/>
        <p:txBody>
          <a:bodyPr/>
          <a:lstStyle/>
          <a:p>
            <a:fld id="{C1A088CD-CCDE-49E5-84E6-67161CD99BDA}" type="slidenum">
              <a:rPr lang="sv-SE" smtClean="0"/>
              <a:pPr/>
              <a:t>19</a:t>
            </a:fld>
            <a:endParaRPr lang="sv-SE"/>
          </a:p>
        </p:txBody>
      </p:sp>
      <p:sp>
        <p:nvSpPr>
          <p:cNvPr id="7" name="Platshållare för sidfot 6">
            <a:extLst>
              <a:ext uri="{FF2B5EF4-FFF2-40B4-BE49-F238E27FC236}">
                <a16:creationId xmlns:a16="http://schemas.microsoft.com/office/drawing/2014/main" id="{8B91B0ED-600C-9F4E-85D4-9A3E4FA015B2}"/>
              </a:ext>
            </a:extLst>
          </p:cNvPr>
          <p:cNvSpPr>
            <a:spLocks noGrp="1"/>
          </p:cNvSpPr>
          <p:nvPr>
            <p:ph type="ftr" sz="quarter" idx="3"/>
          </p:nvPr>
        </p:nvSpPr>
        <p:spPr/>
        <p:txBody>
          <a:bodyPr/>
          <a:lstStyle/>
          <a:p>
            <a:r>
              <a:rPr lang="sv-SE"/>
              <a:t>Hälso- och sjukvårdsförvaltningen</a:t>
            </a:r>
          </a:p>
        </p:txBody>
      </p:sp>
    </p:spTree>
    <p:extLst>
      <p:ext uri="{BB962C8B-B14F-4D97-AF65-F5344CB8AC3E}">
        <p14:creationId xmlns:p14="http://schemas.microsoft.com/office/powerpoint/2010/main" val="24496138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ate Placeholder 3">
            <a:extLst>
              <a:ext uri="{FF2B5EF4-FFF2-40B4-BE49-F238E27FC236}">
                <a16:creationId xmlns:a16="http://schemas.microsoft.com/office/drawing/2014/main" id="{D0F702EB-4341-7941-AA37-A713BB89447A}"/>
              </a:ext>
            </a:extLst>
          </p:cNvPr>
          <p:cNvSpPr txBox="1">
            <a:spLocks/>
          </p:cNvSpPr>
          <p:nvPr/>
        </p:nvSpPr>
        <p:spPr bwMode="auto">
          <a:xfrm>
            <a:off x="8534401" y="237635"/>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B994E8D3-EB01-4B97-B7C9-9BC7CD4011D7}" type="datetime1">
              <a:rPr lang="sv-SE" smtClean="0"/>
              <a:pPr/>
              <a:t>2019-11-26</a:t>
            </a:fld>
            <a:endParaRPr lang="sv-SE"/>
          </a:p>
        </p:txBody>
      </p:sp>
      <p:sp>
        <p:nvSpPr>
          <p:cNvPr id="25" name="Footer Placeholder 4">
            <a:extLst>
              <a:ext uri="{FF2B5EF4-FFF2-40B4-BE49-F238E27FC236}">
                <a16:creationId xmlns:a16="http://schemas.microsoft.com/office/drawing/2014/main" id="{3CB16122-3FA7-2C43-A01E-41657C2E4897}"/>
              </a:ext>
            </a:extLst>
          </p:cNvPr>
          <p:cNvSpPr txBox="1">
            <a:spLocks/>
          </p:cNvSpPr>
          <p:nvPr/>
        </p:nvSpPr>
        <p:spPr bwMode="auto">
          <a:xfrm>
            <a:off x="8534401" y="655027"/>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r>
              <a:rPr lang="sv-SE"/>
              <a:t>Organisation/Namn</a:t>
            </a:r>
          </a:p>
        </p:txBody>
      </p:sp>
      <p:sp>
        <p:nvSpPr>
          <p:cNvPr id="26" name="Slide Number Placeholder 5">
            <a:extLst>
              <a:ext uri="{FF2B5EF4-FFF2-40B4-BE49-F238E27FC236}">
                <a16:creationId xmlns:a16="http://schemas.microsoft.com/office/drawing/2014/main" id="{FEF90D2B-710D-6348-A888-21FBAC547DF8}"/>
              </a:ext>
            </a:extLst>
          </p:cNvPr>
          <p:cNvSpPr txBox="1">
            <a:spLocks/>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DDBEBB44-B4B5-45AD-87A9-3B8A569A17F0}" type="slidenum">
              <a:rPr lang="sv-SE" smtClean="0"/>
              <a:pPr/>
              <a:t>2</a:t>
            </a:fld>
            <a:endParaRPr lang="sv-SE"/>
          </a:p>
        </p:txBody>
      </p:sp>
      <p:sp>
        <p:nvSpPr>
          <p:cNvPr id="27" name="Rektangel 1">
            <a:extLst>
              <a:ext uri="{FF2B5EF4-FFF2-40B4-BE49-F238E27FC236}">
                <a16:creationId xmlns:a16="http://schemas.microsoft.com/office/drawing/2014/main" id="{1E5797B6-7456-0641-B8D4-38B263CD81A6}"/>
              </a:ext>
            </a:extLst>
          </p:cNvPr>
          <p:cNvSpPr/>
          <p:nvPr/>
        </p:nvSpPr>
        <p:spPr bwMode="auto">
          <a:xfrm>
            <a:off x="0" y="0"/>
            <a:ext cx="12192000" cy="949234"/>
          </a:xfrm>
          <a:prstGeom prst="rect">
            <a:avLst/>
          </a:prstGeom>
          <a:solidFill>
            <a:srgbClr val="E9E3D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a:ln>
                <a:noFill/>
              </a:ln>
              <a:solidFill>
                <a:schemeClr val="tx1"/>
              </a:solidFill>
              <a:effectLst/>
              <a:latin typeface="Verdana" pitchFamily="34" charset="0"/>
              <a:ea typeface="Geneva" pitchFamily="1" charset="-128"/>
            </a:endParaRPr>
          </a:p>
        </p:txBody>
      </p:sp>
      <p:sp>
        <p:nvSpPr>
          <p:cNvPr id="28" name="Rectangle 4">
            <a:extLst>
              <a:ext uri="{FF2B5EF4-FFF2-40B4-BE49-F238E27FC236}">
                <a16:creationId xmlns:a16="http://schemas.microsoft.com/office/drawing/2014/main" id="{82012267-A550-9549-AD7D-6C4EFE2EA7E9}"/>
              </a:ext>
            </a:extLst>
          </p:cNvPr>
          <p:cNvSpPr txBox="1">
            <a:spLocks noChangeArrowheads="1"/>
          </p:cNvSpPr>
          <p:nvPr/>
        </p:nvSpPr>
        <p:spPr bwMode="auto">
          <a:xfrm>
            <a:off x="8534401" y="237635"/>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07247E4C-788B-4A49-9CDC-725142477515}" type="datetime1">
              <a:rPr lang="sv-SE" smtClean="0"/>
              <a:pPr/>
              <a:t>2019-11-26</a:t>
            </a:fld>
            <a:endParaRPr lang="sv-SE" dirty="0"/>
          </a:p>
        </p:txBody>
      </p:sp>
      <p:sp>
        <p:nvSpPr>
          <p:cNvPr id="30" name="Rectangle 6">
            <a:extLst>
              <a:ext uri="{FF2B5EF4-FFF2-40B4-BE49-F238E27FC236}">
                <a16:creationId xmlns:a16="http://schemas.microsoft.com/office/drawing/2014/main" id="{2DA67050-5BB9-AB4C-B0F9-1ACFA8792217}"/>
              </a:ext>
            </a:extLst>
          </p:cNvPr>
          <p:cNvSpPr txBox="1">
            <a:spLocks noChangeArrowheads="1"/>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65EAC295-B5BC-4B98-BE11-8B11DB9261CC}" type="slidenum">
              <a:rPr lang="sv-SE" smtClean="0"/>
              <a:pPr/>
              <a:t>2</a:t>
            </a:fld>
            <a:endParaRPr lang="sv-SE"/>
          </a:p>
        </p:txBody>
      </p:sp>
      <p:pic>
        <p:nvPicPr>
          <p:cNvPr id="31" name="Bild 3">
            <a:extLst>
              <a:ext uri="{FF2B5EF4-FFF2-40B4-BE49-F238E27FC236}">
                <a16:creationId xmlns:a16="http://schemas.microsoft.com/office/drawing/2014/main" id="{1A7739AD-431B-6143-9BAD-C82A2BE1691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32643" y="287739"/>
            <a:ext cx="1997319" cy="357545"/>
          </a:xfrm>
          <a:prstGeom prst="rect">
            <a:avLst/>
          </a:prstGeom>
        </p:spPr>
      </p:pic>
      <p:grpSp>
        <p:nvGrpSpPr>
          <p:cNvPr id="32" name="Grupp 2">
            <a:extLst>
              <a:ext uri="{FF2B5EF4-FFF2-40B4-BE49-F238E27FC236}">
                <a16:creationId xmlns:a16="http://schemas.microsoft.com/office/drawing/2014/main" id="{67AADB20-BAA8-AB4D-9AAC-61D761480AD5}"/>
              </a:ext>
            </a:extLst>
          </p:cNvPr>
          <p:cNvGrpSpPr/>
          <p:nvPr/>
        </p:nvGrpSpPr>
        <p:grpSpPr>
          <a:xfrm>
            <a:off x="12047537" y="3175"/>
            <a:ext cx="144463" cy="788988"/>
            <a:chOff x="12047537" y="3175"/>
            <a:chExt cx="144463" cy="788988"/>
          </a:xfrm>
        </p:grpSpPr>
        <p:sp>
          <p:nvSpPr>
            <p:cNvPr id="33" name="Rectangle 30">
              <a:extLst>
                <a:ext uri="{FF2B5EF4-FFF2-40B4-BE49-F238E27FC236}">
                  <a16:creationId xmlns:a16="http://schemas.microsoft.com/office/drawing/2014/main" id="{DE120B0D-D818-5D43-A60E-646A67BB09D5}"/>
                </a:ext>
              </a:extLst>
            </p:cNvPr>
            <p:cNvSpPr>
              <a:spLocks noChangeAspect="1" noChangeArrowheads="1"/>
            </p:cNvSpPr>
            <p:nvPr userDrawn="1"/>
          </p:nvSpPr>
          <p:spPr bwMode="auto">
            <a:xfrm>
              <a:off x="12047537" y="3175"/>
              <a:ext cx="144463" cy="144463"/>
            </a:xfrm>
            <a:prstGeom prst="rect">
              <a:avLst/>
            </a:prstGeom>
            <a:solidFill>
              <a:schemeClr val="accent2"/>
            </a:solidFill>
            <a:ln>
              <a:noFill/>
            </a:ln>
            <a:effectLst/>
          </p:spPr>
          <p:txBody>
            <a:bodyPr anchor="ctr">
              <a:spAutoFit/>
            </a:bodyPr>
            <a:lstStyle/>
            <a:p>
              <a:endParaRPr lang="sv-SE"/>
            </a:p>
          </p:txBody>
        </p:sp>
        <p:sp>
          <p:nvSpPr>
            <p:cNvPr id="34" name="Rectangle 31">
              <a:extLst>
                <a:ext uri="{FF2B5EF4-FFF2-40B4-BE49-F238E27FC236}">
                  <a16:creationId xmlns:a16="http://schemas.microsoft.com/office/drawing/2014/main" id="{2D3BA697-F721-D54C-B4F3-FB3159471CDB}"/>
                </a:ext>
              </a:extLst>
            </p:cNvPr>
            <p:cNvSpPr>
              <a:spLocks noChangeAspect="1" noChangeArrowheads="1"/>
            </p:cNvSpPr>
            <p:nvPr userDrawn="1"/>
          </p:nvSpPr>
          <p:spPr bwMode="auto">
            <a:xfrm>
              <a:off x="12047537" y="222250"/>
              <a:ext cx="144463" cy="144463"/>
            </a:xfrm>
            <a:prstGeom prst="rect">
              <a:avLst/>
            </a:prstGeom>
            <a:solidFill>
              <a:schemeClr val="accent2"/>
            </a:solidFill>
            <a:ln>
              <a:noFill/>
            </a:ln>
            <a:effectLst/>
          </p:spPr>
          <p:txBody>
            <a:bodyPr anchor="ctr">
              <a:spAutoFit/>
            </a:bodyPr>
            <a:lstStyle/>
            <a:p>
              <a:endParaRPr lang="sv-SE"/>
            </a:p>
          </p:txBody>
        </p:sp>
        <p:sp>
          <p:nvSpPr>
            <p:cNvPr id="35" name="Rectangle 32">
              <a:extLst>
                <a:ext uri="{FF2B5EF4-FFF2-40B4-BE49-F238E27FC236}">
                  <a16:creationId xmlns:a16="http://schemas.microsoft.com/office/drawing/2014/main" id="{0502076E-816C-1547-9E83-8D713EDB596E}"/>
                </a:ext>
              </a:extLst>
            </p:cNvPr>
            <p:cNvSpPr>
              <a:spLocks noChangeAspect="1" noChangeArrowheads="1"/>
            </p:cNvSpPr>
            <p:nvPr userDrawn="1"/>
          </p:nvSpPr>
          <p:spPr bwMode="auto">
            <a:xfrm>
              <a:off x="12047537" y="434975"/>
              <a:ext cx="144463" cy="144463"/>
            </a:xfrm>
            <a:prstGeom prst="rect">
              <a:avLst/>
            </a:prstGeom>
            <a:solidFill>
              <a:schemeClr val="accent1"/>
            </a:solidFill>
            <a:ln>
              <a:noFill/>
            </a:ln>
            <a:effectLst/>
          </p:spPr>
          <p:txBody>
            <a:bodyPr anchor="ctr">
              <a:spAutoFit/>
            </a:bodyPr>
            <a:lstStyle/>
            <a:p>
              <a:endParaRPr lang="sv-SE"/>
            </a:p>
          </p:txBody>
        </p:sp>
        <p:sp>
          <p:nvSpPr>
            <p:cNvPr id="36" name="Rectangle 33">
              <a:extLst>
                <a:ext uri="{FF2B5EF4-FFF2-40B4-BE49-F238E27FC236}">
                  <a16:creationId xmlns:a16="http://schemas.microsoft.com/office/drawing/2014/main" id="{FADF43E3-36A0-E948-BA7F-33ED8CA64435}"/>
                </a:ext>
              </a:extLst>
            </p:cNvPr>
            <p:cNvSpPr>
              <a:spLocks noChangeAspect="1" noChangeArrowheads="1"/>
            </p:cNvSpPr>
            <p:nvPr userDrawn="1"/>
          </p:nvSpPr>
          <p:spPr bwMode="auto">
            <a:xfrm>
              <a:off x="12047537" y="647700"/>
              <a:ext cx="144463" cy="144463"/>
            </a:xfrm>
            <a:prstGeom prst="rect">
              <a:avLst/>
            </a:prstGeom>
            <a:solidFill>
              <a:schemeClr val="accent2"/>
            </a:solidFill>
            <a:ln>
              <a:noFill/>
            </a:ln>
            <a:effectLst/>
          </p:spPr>
          <p:txBody>
            <a:bodyPr anchor="ctr">
              <a:spAutoFit/>
            </a:bodyPr>
            <a:lstStyle/>
            <a:p>
              <a:endParaRPr lang="sv-SE"/>
            </a:p>
          </p:txBody>
        </p:sp>
      </p:grpSp>
      <p:pic>
        <p:nvPicPr>
          <p:cNvPr id="4" name="Bildobjekt 3">
            <a:extLst>
              <a:ext uri="{FF2B5EF4-FFF2-40B4-BE49-F238E27FC236}">
                <a16:creationId xmlns:a16="http://schemas.microsoft.com/office/drawing/2014/main" id="{86EC546E-FEBF-CC48-8883-3DD17B3F8E8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0" y="949234"/>
            <a:ext cx="4813256" cy="5908766"/>
          </a:xfrm>
          <a:prstGeom prst="rect">
            <a:avLst/>
          </a:prstGeom>
        </p:spPr>
      </p:pic>
      <p:sp>
        <p:nvSpPr>
          <p:cNvPr id="21" name="Title 6">
            <a:extLst>
              <a:ext uri="{FF2B5EF4-FFF2-40B4-BE49-F238E27FC236}">
                <a16:creationId xmlns:a16="http://schemas.microsoft.com/office/drawing/2014/main" id="{84507F60-DED7-274D-AA71-EABFFD7905E7}"/>
              </a:ext>
            </a:extLst>
          </p:cNvPr>
          <p:cNvSpPr txBox="1">
            <a:spLocks/>
          </p:cNvSpPr>
          <p:nvPr/>
        </p:nvSpPr>
        <p:spPr bwMode="auto">
          <a:xfrm>
            <a:off x="381000" y="1838325"/>
            <a:ext cx="6083808" cy="31674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ctr"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a:lstStyle>
          <a:p>
            <a:pPr algn="l">
              <a:lnSpc>
                <a:spcPct val="90000"/>
              </a:lnSpc>
            </a:pPr>
            <a:r>
              <a:rPr lang="sv-SE" sz="1800" kern="0" spc="300" dirty="0"/>
              <a:t>INNEHÅLL</a:t>
            </a:r>
          </a:p>
          <a:p>
            <a:pPr algn="l">
              <a:lnSpc>
                <a:spcPct val="90000"/>
              </a:lnSpc>
            </a:pPr>
            <a:endParaRPr lang="sv-SE" sz="1800" kern="0" spc="300" dirty="0"/>
          </a:p>
          <a:p>
            <a:pPr marL="457200" indent="-457200" algn="l">
              <a:lnSpc>
                <a:spcPct val="90000"/>
              </a:lnSpc>
              <a:buFont typeface="Arial" panose="020B0604020202020204" pitchFamily="34" charset="0"/>
              <a:buChar char="•"/>
            </a:pPr>
            <a:r>
              <a:rPr lang="sv-SE" sz="1800" kern="0" dirty="0">
                <a:latin typeface="+mn-lt"/>
              </a:rPr>
              <a:t>Om långtidsutredningen</a:t>
            </a:r>
          </a:p>
          <a:p>
            <a:pPr marL="914400" lvl="1" indent="-457200">
              <a:lnSpc>
                <a:spcPct val="90000"/>
              </a:lnSpc>
              <a:buFont typeface="Arial" panose="020B0604020202020204" pitchFamily="34" charset="0"/>
              <a:buChar char="•"/>
            </a:pPr>
            <a:r>
              <a:rPr lang="sv-SE" sz="1800" kern="0" dirty="0">
                <a:solidFill>
                  <a:schemeClr val="tx1"/>
                </a:solidFill>
                <a:latin typeface="+mn-lt"/>
              </a:rPr>
              <a:t>Uppdrag och metod</a:t>
            </a:r>
          </a:p>
          <a:p>
            <a:pPr marL="914400" lvl="1" indent="-457200">
              <a:lnSpc>
                <a:spcPct val="90000"/>
              </a:lnSpc>
              <a:buFont typeface="Arial" panose="020B0604020202020204" pitchFamily="34" charset="0"/>
              <a:buChar char="•"/>
            </a:pPr>
            <a:r>
              <a:rPr lang="sv-SE" sz="1800" kern="0" dirty="0">
                <a:solidFill>
                  <a:schemeClr val="tx1"/>
                </a:solidFill>
                <a:latin typeface="+mn-lt"/>
              </a:rPr>
              <a:t>Huvudfrågor och perspektiv</a:t>
            </a:r>
          </a:p>
          <a:p>
            <a:pPr algn="l">
              <a:lnSpc>
                <a:spcPct val="90000"/>
              </a:lnSpc>
            </a:pPr>
            <a:endParaRPr lang="sv-SE" sz="1800" kern="0" dirty="0">
              <a:latin typeface="+mn-lt"/>
            </a:endParaRPr>
          </a:p>
          <a:p>
            <a:pPr marL="457200" indent="-457200" algn="l">
              <a:lnSpc>
                <a:spcPct val="90000"/>
              </a:lnSpc>
              <a:buFont typeface="Arial" panose="020B0604020202020204" pitchFamily="34" charset="0"/>
              <a:buChar char="•"/>
            </a:pPr>
            <a:r>
              <a:rPr lang="sv-SE" sz="1800" kern="0" dirty="0">
                <a:latin typeface="+mn-lt"/>
              </a:rPr>
              <a:t>Patienten, invånaren och behoven</a:t>
            </a:r>
          </a:p>
          <a:p>
            <a:pPr marL="914400" lvl="1" indent="-457200">
              <a:lnSpc>
                <a:spcPct val="90000"/>
              </a:lnSpc>
              <a:buFont typeface="Arial" panose="020B0604020202020204" pitchFamily="34" charset="0"/>
              <a:buChar char="•"/>
            </a:pPr>
            <a:r>
              <a:rPr lang="sv-SE" sz="1800" kern="0" dirty="0">
                <a:solidFill>
                  <a:schemeClr val="tx1"/>
                </a:solidFill>
                <a:latin typeface="+mn-lt"/>
              </a:rPr>
              <a:t>Sammanfattande analys</a:t>
            </a:r>
          </a:p>
          <a:p>
            <a:pPr marL="914400" lvl="1" indent="-457200">
              <a:lnSpc>
                <a:spcPct val="90000"/>
              </a:lnSpc>
              <a:buFont typeface="Arial" panose="020B0604020202020204" pitchFamily="34" charset="0"/>
              <a:buChar char="•"/>
            </a:pPr>
            <a:r>
              <a:rPr lang="sv-SE" sz="1800" kern="0" dirty="0">
                <a:solidFill>
                  <a:schemeClr val="tx1"/>
                </a:solidFill>
                <a:latin typeface="+mn-lt"/>
              </a:rPr>
              <a:t>Film om rapporten</a:t>
            </a:r>
          </a:p>
          <a:p>
            <a:pPr marL="914400" lvl="1" indent="-457200">
              <a:lnSpc>
                <a:spcPct val="90000"/>
              </a:lnSpc>
              <a:buFont typeface="Arial" panose="020B0604020202020204" pitchFamily="34" charset="0"/>
              <a:buChar char="•"/>
            </a:pPr>
            <a:r>
              <a:rPr lang="sv-SE" sz="1800" kern="0" dirty="0">
                <a:solidFill>
                  <a:schemeClr val="tx1"/>
                </a:solidFill>
                <a:latin typeface="+mn-lt"/>
              </a:rPr>
              <a:t>Hälsans bestämningsfaktorer</a:t>
            </a:r>
          </a:p>
          <a:p>
            <a:pPr marL="914400" lvl="1" indent="-457200">
              <a:lnSpc>
                <a:spcPct val="90000"/>
              </a:lnSpc>
              <a:buFont typeface="Arial" panose="020B0604020202020204" pitchFamily="34" charset="0"/>
              <a:buChar char="•"/>
            </a:pPr>
            <a:r>
              <a:rPr lang="sv-SE" sz="1800" kern="0" dirty="0">
                <a:solidFill>
                  <a:schemeClr val="tx1"/>
                </a:solidFill>
                <a:latin typeface="+mn-lt"/>
              </a:rPr>
              <a:t>10 slutsatser</a:t>
            </a:r>
          </a:p>
          <a:p>
            <a:pPr marL="914400" lvl="1" indent="-457200">
              <a:lnSpc>
                <a:spcPct val="90000"/>
              </a:lnSpc>
              <a:buFont typeface="Arial" panose="020B0604020202020204" pitchFamily="34" charset="0"/>
              <a:buChar char="•"/>
            </a:pPr>
            <a:r>
              <a:rPr lang="sv-SE" sz="1800" kern="0" dirty="0">
                <a:solidFill>
                  <a:schemeClr val="tx1"/>
                </a:solidFill>
                <a:latin typeface="+mn-lt"/>
              </a:rPr>
              <a:t>Övergripande slutsatser</a:t>
            </a:r>
          </a:p>
          <a:p>
            <a:pPr marL="914400" lvl="1" indent="-457200">
              <a:lnSpc>
                <a:spcPct val="90000"/>
              </a:lnSpc>
              <a:buFont typeface="Arial" panose="020B0604020202020204" pitchFamily="34" charset="0"/>
              <a:buChar char="•"/>
            </a:pPr>
            <a:endParaRPr lang="sv-SE" sz="1800" kern="0" dirty="0">
              <a:solidFill>
                <a:schemeClr val="tx1"/>
              </a:solidFill>
              <a:latin typeface="+mn-lt"/>
            </a:endParaRPr>
          </a:p>
          <a:p>
            <a:pPr marL="914400" lvl="1" indent="-457200">
              <a:lnSpc>
                <a:spcPct val="90000"/>
              </a:lnSpc>
              <a:buFont typeface="Arial" panose="020B0604020202020204" pitchFamily="34" charset="0"/>
              <a:buChar char="•"/>
            </a:pPr>
            <a:endParaRPr lang="sv-SE" sz="1800" kern="0" spc="300" dirty="0">
              <a:solidFill>
                <a:schemeClr val="tx1"/>
              </a:solidFill>
              <a:latin typeface="+mn-lt"/>
            </a:endParaRPr>
          </a:p>
          <a:p>
            <a:pPr marL="457200" indent="-457200" algn="l">
              <a:lnSpc>
                <a:spcPct val="90000"/>
              </a:lnSpc>
              <a:buFont typeface="Arial" panose="020B0604020202020204" pitchFamily="34" charset="0"/>
              <a:buChar char="•"/>
            </a:pPr>
            <a:endParaRPr lang="sv-SE" sz="3200" kern="0" spc="300" dirty="0"/>
          </a:p>
        </p:txBody>
      </p:sp>
      <p:sp>
        <p:nvSpPr>
          <p:cNvPr id="5" name="Platshållare för datum 4">
            <a:extLst>
              <a:ext uri="{FF2B5EF4-FFF2-40B4-BE49-F238E27FC236}">
                <a16:creationId xmlns:a16="http://schemas.microsoft.com/office/drawing/2014/main" id="{6781EAD3-0E60-DD4A-9638-BECF76EED4A6}"/>
              </a:ext>
            </a:extLst>
          </p:cNvPr>
          <p:cNvSpPr>
            <a:spLocks noGrp="1"/>
          </p:cNvSpPr>
          <p:nvPr>
            <p:ph type="dt" sz="half" idx="2"/>
          </p:nvPr>
        </p:nvSpPr>
        <p:spPr/>
        <p:txBody>
          <a:bodyPr/>
          <a:lstStyle/>
          <a:p>
            <a:r>
              <a:rPr lang="sv-SE"/>
              <a:t>2019-11-11</a:t>
            </a:r>
          </a:p>
        </p:txBody>
      </p:sp>
      <p:sp>
        <p:nvSpPr>
          <p:cNvPr id="7" name="Platshållare för bildnummer 6">
            <a:extLst>
              <a:ext uri="{FF2B5EF4-FFF2-40B4-BE49-F238E27FC236}">
                <a16:creationId xmlns:a16="http://schemas.microsoft.com/office/drawing/2014/main" id="{093535BD-58C0-1248-8B7E-BFAE510B3E55}"/>
              </a:ext>
            </a:extLst>
          </p:cNvPr>
          <p:cNvSpPr>
            <a:spLocks noGrp="1"/>
          </p:cNvSpPr>
          <p:nvPr>
            <p:ph type="sldNum" sz="quarter" idx="4"/>
          </p:nvPr>
        </p:nvSpPr>
        <p:spPr/>
        <p:txBody>
          <a:bodyPr/>
          <a:lstStyle/>
          <a:p>
            <a:fld id="{C1A088CD-CCDE-49E5-84E6-67161CD99BDA}" type="slidenum">
              <a:rPr lang="sv-SE" smtClean="0"/>
              <a:pPr/>
              <a:t>2</a:t>
            </a:fld>
            <a:endParaRPr lang="sv-SE"/>
          </a:p>
        </p:txBody>
      </p:sp>
      <p:sp>
        <p:nvSpPr>
          <p:cNvPr id="8" name="Platshållare för sidfot 7">
            <a:extLst>
              <a:ext uri="{FF2B5EF4-FFF2-40B4-BE49-F238E27FC236}">
                <a16:creationId xmlns:a16="http://schemas.microsoft.com/office/drawing/2014/main" id="{C246FCD5-571D-5D4F-8419-9144056167B9}"/>
              </a:ext>
            </a:extLst>
          </p:cNvPr>
          <p:cNvSpPr>
            <a:spLocks noGrp="1"/>
          </p:cNvSpPr>
          <p:nvPr>
            <p:ph type="ftr" sz="quarter" idx="3"/>
          </p:nvPr>
        </p:nvSpPr>
        <p:spPr/>
        <p:txBody>
          <a:bodyPr/>
          <a:lstStyle/>
          <a:p>
            <a:r>
              <a:rPr lang="sv-SE"/>
              <a:t>Hälso- och sjukvårdsförvaltningen</a:t>
            </a:r>
          </a:p>
        </p:txBody>
      </p:sp>
    </p:spTree>
    <p:extLst>
      <p:ext uri="{BB962C8B-B14F-4D97-AF65-F5344CB8AC3E}">
        <p14:creationId xmlns:p14="http://schemas.microsoft.com/office/powerpoint/2010/main" val="11098829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ate Placeholder 3">
            <a:extLst>
              <a:ext uri="{FF2B5EF4-FFF2-40B4-BE49-F238E27FC236}">
                <a16:creationId xmlns:a16="http://schemas.microsoft.com/office/drawing/2014/main" id="{D0F702EB-4341-7941-AA37-A713BB89447A}"/>
              </a:ext>
            </a:extLst>
          </p:cNvPr>
          <p:cNvSpPr txBox="1">
            <a:spLocks/>
          </p:cNvSpPr>
          <p:nvPr/>
        </p:nvSpPr>
        <p:spPr bwMode="auto">
          <a:xfrm>
            <a:off x="8534401" y="237635"/>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B994E8D3-EB01-4B97-B7C9-9BC7CD4011D7}" type="datetime1">
              <a:rPr lang="sv-SE" smtClean="0"/>
              <a:pPr/>
              <a:t>2019-11-26</a:t>
            </a:fld>
            <a:endParaRPr lang="sv-SE"/>
          </a:p>
        </p:txBody>
      </p:sp>
      <p:sp>
        <p:nvSpPr>
          <p:cNvPr id="25" name="Footer Placeholder 4">
            <a:extLst>
              <a:ext uri="{FF2B5EF4-FFF2-40B4-BE49-F238E27FC236}">
                <a16:creationId xmlns:a16="http://schemas.microsoft.com/office/drawing/2014/main" id="{3CB16122-3FA7-2C43-A01E-41657C2E4897}"/>
              </a:ext>
            </a:extLst>
          </p:cNvPr>
          <p:cNvSpPr txBox="1">
            <a:spLocks/>
          </p:cNvSpPr>
          <p:nvPr/>
        </p:nvSpPr>
        <p:spPr bwMode="auto">
          <a:xfrm>
            <a:off x="8534401" y="655027"/>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r>
              <a:rPr lang="sv-SE"/>
              <a:t>Organisation/Namn</a:t>
            </a:r>
          </a:p>
        </p:txBody>
      </p:sp>
      <p:sp>
        <p:nvSpPr>
          <p:cNvPr id="26" name="Slide Number Placeholder 5">
            <a:extLst>
              <a:ext uri="{FF2B5EF4-FFF2-40B4-BE49-F238E27FC236}">
                <a16:creationId xmlns:a16="http://schemas.microsoft.com/office/drawing/2014/main" id="{FEF90D2B-710D-6348-A888-21FBAC547DF8}"/>
              </a:ext>
            </a:extLst>
          </p:cNvPr>
          <p:cNvSpPr txBox="1">
            <a:spLocks/>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DDBEBB44-B4B5-45AD-87A9-3B8A569A17F0}" type="slidenum">
              <a:rPr lang="sv-SE" smtClean="0"/>
              <a:pPr/>
              <a:t>20</a:t>
            </a:fld>
            <a:endParaRPr lang="sv-SE"/>
          </a:p>
        </p:txBody>
      </p:sp>
      <p:sp>
        <p:nvSpPr>
          <p:cNvPr id="27" name="Rektangel 1">
            <a:extLst>
              <a:ext uri="{FF2B5EF4-FFF2-40B4-BE49-F238E27FC236}">
                <a16:creationId xmlns:a16="http://schemas.microsoft.com/office/drawing/2014/main" id="{1E5797B6-7456-0641-B8D4-38B263CD81A6}"/>
              </a:ext>
            </a:extLst>
          </p:cNvPr>
          <p:cNvSpPr/>
          <p:nvPr/>
        </p:nvSpPr>
        <p:spPr bwMode="auto">
          <a:xfrm>
            <a:off x="0" y="0"/>
            <a:ext cx="12192000" cy="949234"/>
          </a:xfrm>
          <a:prstGeom prst="rect">
            <a:avLst/>
          </a:prstGeom>
          <a:solidFill>
            <a:srgbClr val="E9E3D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a:ln>
                <a:noFill/>
              </a:ln>
              <a:solidFill>
                <a:schemeClr val="tx1"/>
              </a:solidFill>
              <a:effectLst/>
              <a:latin typeface="Verdana" pitchFamily="34" charset="0"/>
              <a:ea typeface="Geneva" pitchFamily="1" charset="-128"/>
            </a:endParaRPr>
          </a:p>
        </p:txBody>
      </p:sp>
      <p:sp>
        <p:nvSpPr>
          <p:cNvPr id="28" name="Rectangle 4">
            <a:extLst>
              <a:ext uri="{FF2B5EF4-FFF2-40B4-BE49-F238E27FC236}">
                <a16:creationId xmlns:a16="http://schemas.microsoft.com/office/drawing/2014/main" id="{82012267-A550-9549-AD7D-6C4EFE2EA7E9}"/>
              </a:ext>
            </a:extLst>
          </p:cNvPr>
          <p:cNvSpPr txBox="1">
            <a:spLocks noChangeArrowheads="1"/>
          </p:cNvSpPr>
          <p:nvPr/>
        </p:nvSpPr>
        <p:spPr bwMode="auto">
          <a:xfrm>
            <a:off x="8534401" y="237635"/>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07247E4C-788B-4A49-9CDC-725142477515}" type="datetime1">
              <a:rPr lang="sv-SE" smtClean="0"/>
              <a:pPr/>
              <a:t>2019-11-26</a:t>
            </a:fld>
            <a:endParaRPr lang="sv-SE" dirty="0"/>
          </a:p>
        </p:txBody>
      </p:sp>
      <p:sp>
        <p:nvSpPr>
          <p:cNvPr id="30" name="Rectangle 6">
            <a:extLst>
              <a:ext uri="{FF2B5EF4-FFF2-40B4-BE49-F238E27FC236}">
                <a16:creationId xmlns:a16="http://schemas.microsoft.com/office/drawing/2014/main" id="{2DA67050-5BB9-AB4C-B0F9-1ACFA8792217}"/>
              </a:ext>
            </a:extLst>
          </p:cNvPr>
          <p:cNvSpPr txBox="1">
            <a:spLocks noChangeArrowheads="1"/>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65EAC295-B5BC-4B98-BE11-8B11DB9261CC}" type="slidenum">
              <a:rPr lang="sv-SE" smtClean="0"/>
              <a:pPr/>
              <a:t>20</a:t>
            </a:fld>
            <a:endParaRPr lang="sv-SE"/>
          </a:p>
        </p:txBody>
      </p:sp>
      <p:pic>
        <p:nvPicPr>
          <p:cNvPr id="31" name="Bild 3">
            <a:extLst>
              <a:ext uri="{FF2B5EF4-FFF2-40B4-BE49-F238E27FC236}">
                <a16:creationId xmlns:a16="http://schemas.microsoft.com/office/drawing/2014/main" id="{1A7739AD-431B-6143-9BAD-C82A2BE1691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32643" y="287739"/>
            <a:ext cx="1997319" cy="357545"/>
          </a:xfrm>
          <a:prstGeom prst="rect">
            <a:avLst/>
          </a:prstGeom>
        </p:spPr>
      </p:pic>
      <p:grpSp>
        <p:nvGrpSpPr>
          <p:cNvPr id="32" name="Grupp 2">
            <a:extLst>
              <a:ext uri="{FF2B5EF4-FFF2-40B4-BE49-F238E27FC236}">
                <a16:creationId xmlns:a16="http://schemas.microsoft.com/office/drawing/2014/main" id="{67AADB20-BAA8-AB4D-9AAC-61D761480AD5}"/>
              </a:ext>
            </a:extLst>
          </p:cNvPr>
          <p:cNvGrpSpPr/>
          <p:nvPr/>
        </p:nvGrpSpPr>
        <p:grpSpPr>
          <a:xfrm>
            <a:off x="12047537" y="3175"/>
            <a:ext cx="144463" cy="788988"/>
            <a:chOff x="12047537" y="3175"/>
            <a:chExt cx="144463" cy="788988"/>
          </a:xfrm>
        </p:grpSpPr>
        <p:sp>
          <p:nvSpPr>
            <p:cNvPr id="33" name="Rectangle 30">
              <a:extLst>
                <a:ext uri="{FF2B5EF4-FFF2-40B4-BE49-F238E27FC236}">
                  <a16:creationId xmlns:a16="http://schemas.microsoft.com/office/drawing/2014/main" id="{DE120B0D-D818-5D43-A60E-646A67BB09D5}"/>
                </a:ext>
              </a:extLst>
            </p:cNvPr>
            <p:cNvSpPr>
              <a:spLocks noChangeAspect="1" noChangeArrowheads="1"/>
            </p:cNvSpPr>
            <p:nvPr userDrawn="1"/>
          </p:nvSpPr>
          <p:spPr bwMode="auto">
            <a:xfrm>
              <a:off x="12047537" y="3175"/>
              <a:ext cx="144463" cy="144463"/>
            </a:xfrm>
            <a:prstGeom prst="rect">
              <a:avLst/>
            </a:prstGeom>
            <a:solidFill>
              <a:schemeClr val="accent2"/>
            </a:solidFill>
            <a:ln>
              <a:noFill/>
            </a:ln>
            <a:effectLst/>
          </p:spPr>
          <p:txBody>
            <a:bodyPr anchor="ctr">
              <a:spAutoFit/>
            </a:bodyPr>
            <a:lstStyle/>
            <a:p>
              <a:endParaRPr lang="sv-SE"/>
            </a:p>
          </p:txBody>
        </p:sp>
        <p:sp>
          <p:nvSpPr>
            <p:cNvPr id="34" name="Rectangle 31">
              <a:extLst>
                <a:ext uri="{FF2B5EF4-FFF2-40B4-BE49-F238E27FC236}">
                  <a16:creationId xmlns:a16="http://schemas.microsoft.com/office/drawing/2014/main" id="{2D3BA697-F721-D54C-B4F3-FB3159471CDB}"/>
                </a:ext>
              </a:extLst>
            </p:cNvPr>
            <p:cNvSpPr>
              <a:spLocks noChangeAspect="1" noChangeArrowheads="1"/>
            </p:cNvSpPr>
            <p:nvPr userDrawn="1"/>
          </p:nvSpPr>
          <p:spPr bwMode="auto">
            <a:xfrm>
              <a:off x="12047537" y="222250"/>
              <a:ext cx="144463" cy="144463"/>
            </a:xfrm>
            <a:prstGeom prst="rect">
              <a:avLst/>
            </a:prstGeom>
            <a:solidFill>
              <a:schemeClr val="accent2"/>
            </a:solidFill>
            <a:ln>
              <a:noFill/>
            </a:ln>
            <a:effectLst/>
          </p:spPr>
          <p:txBody>
            <a:bodyPr anchor="ctr">
              <a:spAutoFit/>
            </a:bodyPr>
            <a:lstStyle/>
            <a:p>
              <a:endParaRPr lang="sv-SE"/>
            </a:p>
          </p:txBody>
        </p:sp>
        <p:sp>
          <p:nvSpPr>
            <p:cNvPr id="35" name="Rectangle 32">
              <a:extLst>
                <a:ext uri="{FF2B5EF4-FFF2-40B4-BE49-F238E27FC236}">
                  <a16:creationId xmlns:a16="http://schemas.microsoft.com/office/drawing/2014/main" id="{0502076E-816C-1547-9E83-8D713EDB596E}"/>
                </a:ext>
              </a:extLst>
            </p:cNvPr>
            <p:cNvSpPr>
              <a:spLocks noChangeAspect="1" noChangeArrowheads="1"/>
            </p:cNvSpPr>
            <p:nvPr userDrawn="1"/>
          </p:nvSpPr>
          <p:spPr bwMode="auto">
            <a:xfrm>
              <a:off x="12047537" y="434975"/>
              <a:ext cx="144463" cy="144463"/>
            </a:xfrm>
            <a:prstGeom prst="rect">
              <a:avLst/>
            </a:prstGeom>
            <a:solidFill>
              <a:schemeClr val="accent1"/>
            </a:solidFill>
            <a:ln>
              <a:noFill/>
            </a:ln>
            <a:effectLst/>
          </p:spPr>
          <p:txBody>
            <a:bodyPr anchor="ctr">
              <a:spAutoFit/>
            </a:bodyPr>
            <a:lstStyle/>
            <a:p>
              <a:endParaRPr lang="sv-SE"/>
            </a:p>
          </p:txBody>
        </p:sp>
        <p:sp>
          <p:nvSpPr>
            <p:cNvPr id="36" name="Rectangle 33">
              <a:extLst>
                <a:ext uri="{FF2B5EF4-FFF2-40B4-BE49-F238E27FC236}">
                  <a16:creationId xmlns:a16="http://schemas.microsoft.com/office/drawing/2014/main" id="{FADF43E3-36A0-E948-BA7F-33ED8CA64435}"/>
                </a:ext>
              </a:extLst>
            </p:cNvPr>
            <p:cNvSpPr>
              <a:spLocks noChangeAspect="1" noChangeArrowheads="1"/>
            </p:cNvSpPr>
            <p:nvPr userDrawn="1"/>
          </p:nvSpPr>
          <p:spPr bwMode="auto">
            <a:xfrm>
              <a:off x="12047537" y="647700"/>
              <a:ext cx="144463" cy="144463"/>
            </a:xfrm>
            <a:prstGeom prst="rect">
              <a:avLst/>
            </a:prstGeom>
            <a:solidFill>
              <a:schemeClr val="accent2"/>
            </a:solidFill>
            <a:ln>
              <a:noFill/>
            </a:ln>
            <a:effectLst/>
          </p:spPr>
          <p:txBody>
            <a:bodyPr anchor="ctr">
              <a:spAutoFit/>
            </a:bodyPr>
            <a:lstStyle/>
            <a:p>
              <a:endParaRPr lang="sv-SE"/>
            </a:p>
          </p:txBody>
        </p:sp>
      </p:grpSp>
      <p:sp>
        <p:nvSpPr>
          <p:cNvPr id="2" name="Rubrik 1">
            <a:extLst>
              <a:ext uri="{FF2B5EF4-FFF2-40B4-BE49-F238E27FC236}">
                <a16:creationId xmlns:a16="http://schemas.microsoft.com/office/drawing/2014/main" id="{C0DF8260-4BE7-4F12-889B-3CCEFDA1AF81}"/>
              </a:ext>
            </a:extLst>
          </p:cNvPr>
          <p:cNvSpPr>
            <a:spLocks noGrp="1"/>
          </p:cNvSpPr>
          <p:nvPr>
            <p:ph type="ctrTitle"/>
          </p:nvPr>
        </p:nvSpPr>
        <p:spPr>
          <a:xfrm>
            <a:off x="914400" y="3965893"/>
            <a:ext cx="10363200" cy="788101"/>
          </a:xfrm>
        </p:spPr>
        <p:txBody>
          <a:bodyPr/>
          <a:lstStyle/>
          <a:p>
            <a:r>
              <a:rPr lang="sv-SE" sz="4400" b="1" spc="200" dirty="0">
                <a:solidFill>
                  <a:schemeClr val="bg1"/>
                </a:solidFill>
              </a:rPr>
              <a:t>KUNSKAPSSTYRNING</a:t>
            </a:r>
          </a:p>
        </p:txBody>
      </p:sp>
      <p:pic>
        <p:nvPicPr>
          <p:cNvPr id="6" name="Bildobjekt 5">
            <a:extLst>
              <a:ext uri="{FF2B5EF4-FFF2-40B4-BE49-F238E27FC236}">
                <a16:creationId xmlns:a16="http://schemas.microsoft.com/office/drawing/2014/main" id="{EFB36B0A-2C39-214C-9701-24060C99A1F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2643" y="1339469"/>
            <a:ext cx="1284860" cy="1284860"/>
          </a:xfrm>
          <a:prstGeom prst="rect">
            <a:avLst/>
          </a:prstGeom>
        </p:spPr>
      </p:pic>
      <p:sp>
        <p:nvSpPr>
          <p:cNvPr id="19" name="Title 6">
            <a:extLst>
              <a:ext uri="{FF2B5EF4-FFF2-40B4-BE49-F238E27FC236}">
                <a16:creationId xmlns:a16="http://schemas.microsoft.com/office/drawing/2014/main" id="{FC3600E1-8179-1E43-BA3D-9F7FE36875C3}"/>
              </a:ext>
            </a:extLst>
          </p:cNvPr>
          <p:cNvSpPr txBox="1">
            <a:spLocks/>
          </p:cNvSpPr>
          <p:nvPr/>
        </p:nvSpPr>
        <p:spPr bwMode="auto">
          <a:xfrm>
            <a:off x="2329962" y="1388827"/>
            <a:ext cx="8702040" cy="1863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ctr"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a:lstStyle>
          <a:p>
            <a:pPr algn="l">
              <a:lnSpc>
                <a:spcPct val="90000"/>
              </a:lnSpc>
            </a:pPr>
            <a:r>
              <a:rPr lang="sv-SE" sz="1600" kern="0" spc="300" dirty="0">
                <a:solidFill>
                  <a:schemeClr val="tx1">
                    <a:lumMod val="65000"/>
                    <a:lumOff val="35000"/>
                  </a:schemeClr>
                </a:solidFill>
              </a:rPr>
              <a:t>HUVUDSLUTSATS 8</a:t>
            </a:r>
          </a:p>
          <a:p>
            <a:pPr algn="l">
              <a:lnSpc>
                <a:spcPct val="90000"/>
              </a:lnSpc>
            </a:pPr>
            <a:endParaRPr lang="sv-SE" sz="1800" kern="0" spc="300" dirty="0"/>
          </a:p>
          <a:p>
            <a:pPr algn="l">
              <a:lnSpc>
                <a:spcPct val="90000"/>
              </a:lnSpc>
            </a:pPr>
            <a:r>
              <a:rPr lang="sv-SE" sz="1800" kern="0" spc="300" dirty="0"/>
              <a:t>KLIMATUTVECKLINGEN KAN KRÄVA SÄRSKILD BEREDSKAP LIKSOM RISKEN FÖR GLOBALA EPIDEMIER</a:t>
            </a:r>
          </a:p>
          <a:p>
            <a:pPr algn="l">
              <a:lnSpc>
                <a:spcPct val="90000"/>
              </a:lnSpc>
            </a:pPr>
            <a:endParaRPr lang="sv-SE" sz="1800" kern="0" spc="300" dirty="0"/>
          </a:p>
          <a:p>
            <a:pPr algn="l">
              <a:lnSpc>
                <a:spcPct val="90000"/>
              </a:lnSpc>
            </a:pPr>
            <a:endParaRPr lang="sv-SE" sz="1800" kern="0" spc="300" dirty="0"/>
          </a:p>
          <a:p>
            <a:pPr algn="l">
              <a:lnSpc>
                <a:spcPct val="90000"/>
              </a:lnSpc>
            </a:pPr>
            <a:endParaRPr lang="sv-SE" sz="1800" kern="0" spc="300" dirty="0"/>
          </a:p>
          <a:p>
            <a:pPr algn="l">
              <a:lnSpc>
                <a:spcPct val="90000"/>
              </a:lnSpc>
            </a:pPr>
            <a:endParaRPr lang="sv-SE" sz="1800" kern="0" spc="300" dirty="0"/>
          </a:p>
          <a:p>
            <a:pPr algn="l">
              <a:lnSpc>
                <a:spcPct val="90000"/>
              </a:lnSpc>
            </a:pPr>
            <a:endParaRPr lang="sv-SE" sz="1800" kern="0" spc="300" dirty="0"/>
          </a:p>
          <a:p>
            <a:pPr algn="l">
              <a:lnSpc>
                <a:spcPct val="90000"/>
              </a:lnSpc>
            </a:pPr>
            <a:endParaRPr lang="sv-SE" sz="1800" kern="0" spc="300" dirty="0"/>
          </a:p>
          <a:p>
            <a:pPr algn="l">
              <a:lnSpc>
                <a:spcPct val="90000"/>
              </a:lnSpc>
            </a:pPr>
            <a:endParaRPr lang="sv-SE" sz="1800" kern="0" spc="300" dirty="0">
              <a:latin typeface="+mn-lt"/>
            </a:endParaRPr>
          </a:p>
          <a:p>
            <a:pPr marL="457200" indent="-457200" algn="l">
              <a:lnSpc>
                <a:spcPct val="90000"/>
              </a:lnSpc>
              <a:buFont typeface="Arial" panose="020B0604020202020204" pitchFamily="34" charset="0"/>
              <a:buChar char="•"/>
            </a:pPr>
            <a:endParaRPr lang="sv-SE" sz="1800" kern="0" spc="300" dirty="0">
              <a:latin typeface="+mn-lt"/>
            </a:endParaRPr>
          </a:p>
          <a:p>
            <a:pPr algn="l">
              <a:lnSpc>
                <a:spcPct val="90000"/>
              </a:lnSpc>
            </a:pPr>
            <a:endParaRPr lang="sv-SE" sz="1800" kern="0" spc="300" dirty="0">
              <a:solidFill>
                <a:schemeClr val="tx1"/>
              </a:solidFill>
              <a:latin typeface="+mn-lt"/>
            </a:endParaRPr>
          </a:p>
          <a:p>
            <a:pPr marL="914400" lvl="1" indent="-457200">
              <a:lnSpc>
                <a:spcPct val="90000"/>
              </a:lnSpc>
              <a:buFont typeface="Arial" panose="020B0604020202020204" pitchFamily="34" charset="0"/>
              <a:buChar char="•"/>
            </a:pPr>
            <a:endParaRPr lang="sv-SE" sz="1800" kern="0" spc="300" dirty="0">
              <a:solidFill>
                <a:schemeClr val="tx1"/>
              </a:solidFill>
              <a:latin typeface="+mn-lt"/>
            </a:endParaRPr>
          </a:p>
          <a:p>
            <a:pPr marL="457200" indent="-457200" algn="l">
              <a:lnSpc>
                <a:spcPct val="90000"/>
              </a:lnSpc>
              <a:buFont typeface="Arial" panose="020B0604020202020204" pitchFamily="34" charset="0"/>
              <a:buChar char="•"/>
            </a:pPr>
            <a:endParaRPr lang="sv-SE" sz="3200" kern="0" spc="300" dirty="0"/>
          </a:p>
        </p:txBody>
      </p:sp>
      <p:pic>
        <p:nvPicPr>
          <p:cNvPr id="4" name="Bildobjekt 3">
            <a:extLst>
              <a:ext uri="{FF2B5EF4-FFF2-40B4-BE49-F238E27FC236}">
                <a16:creationId xmlns:a16="http://schemas.microsoft.com/office/drawing/2014/main" id="{B2F7F682-0059-914C-816B-2186F3377DA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6407"/>
          <a:stretch/>
        </p:blipFill>
        <p:spPr>
          <a:xfrm>
            <a:off x="2329962" y="2800368"/>
            <a:ext cx="8514251" cy="3611300"/>
          </a:xfrm>
          <a:prstGeom prst="rect">
            <a:avLst/>
          </a:prstGeom>
        </p:spPr>
      </p:pic>
      <p:sp>
        <p:nvSpPr>
          <p:cNvPr id="3" name="Platshållare för datum 2">
            <a:extLst>
              <a:ext uri="{FF2B5EF4-FFF2-40B4-BE49-F238E27FC236}">
                <a16:creationId xmlns:a16="http://schemas.microsoft.com/office/drawing/2014/main" id="{E1D92377-6B65-2948-8AA9-13DDB7355FDF}"/>
              </a:ext>
            </a:extLst>
          </p:cNvPr>
          <p:cNvSpPr>
            <a:spLocks noGrp="1"/>
          </p:cNvSpPr>
          <p:nvPr>
            <p:ph type="dt" sz="half" idx="2"/>
          </p:nvPr>
        </p:nvSpPr>
        <p:spPr/>
        <p:txBody>
          <a:bodyPr/>
          <a:lstStyle/>
          <a:p>
            <a:r>
              <a:rPr lang="sv-SE"/>
              <a:t>2019-11-11</a:t>
            </a:r>
          </a:p>
        </p:txBody>
      </p:sp>
      <p:sp>
        <p:nvSpPr>
          <p:cNvPr id="8" name="Platshållare för bildnummer 7">
            <a:extLst>
              <a:ext uri="{FF2B5EF4-FFF2-40B4-BE49-F238E27FC236}">
                <a16:creationId xmlns:a16="http://schemas.microsoft.com/office/drawing/2014/main" id="{D0177B61-B583-BE42-BB1E-FD640CBA8D53}"/>
              </a:ext>
            </a:extLst>
          </p:cNvPr>
          <p:cNvSpPr>
            <a:spLocks noGrp="1"/>
          </p:cNvSpPr>
          <p:nvPr>
            <p:ph type="sldNum" sz="quarter" idx="4"/>
          </p:nvPr>
        </p:nvSpPr>
        <p:spPr/>
        <p:txBody>
          <a:bodyPr/>
          <a:lstStyle/>
          <a:p>
            <a:fld id="{C1A088CD-CCDE-49E5-84E6-67161CD99BDA}" type="slidenum">
              <a:rPr lang="sv-SE" smtClean="0"/>
              <a:pPr/>
              <a:t>20</a:t>
            </a:fld>
            <a:endParaRPr lang="sv-SE"/>
          </a:p>
        </p:txBody>
      </p:sp>
      <p:sp>
        <p:nvSpPr>
          <p:cNvPr id="9" name="Platshållare för sidfot 8">
            <a:extLst>
              <a:ext uri="{FF2B5EF4-FFF2-40B4-BE49-F238E27FC236}">
                <a16:creationId xmlns:a16="http://schemas.microsoft.com/office/drawing/2014/main" id="{A78EEF96-5DD3-4B43-9FCE-53C0A4C3E563}"/>
              </a:ext>
            </a:extLst>
          </p:cNvPr>
          <p:cNvSpPr>
            <a:spLocks noGrp="1"/>
          </p:cNvSpPr>
          <p:nvPr>
            <p:ph type="ftr" sz="quarter" idx="3"/>
          </p:nvPr>
        </p:nvSpPr>
        <p:spPr/>
        <p:txBody>
          <a:bodyPr/>
          <a:lstStyle/>
          <a:p>
            <a:r>
              <a:rPr lang="sv-SE"/>
              <a:t>Hälso- och sjukvårdsförvaltningen</a:t>
            </a:r>
          </a:p>
        </p:txBody>
      </p:sp>
    </p:spTree>
    <p:extLst>
      <p:ext uri="{BB962C8B-B14F-4D97-AF65-F5344CB8AC3E}">
        <p14:creationId xmlns:p14="http://schemas.microsoft.com/office/powerpoint/2010/main" val="15508654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ate Placeholder 3">
            <a:extLst>
              <a:ext uri="{FF2B5EF4-FFF2-40B4-BE49-F238E27FC236}">
                <a16:creationId xmlns:a16="http://schemas.microsoft.com/office/drawing/2014/main" id="{D0F702EB-4341-7941-AA37-A713BB89447A}"/>
              </a:ext>
            </a:extLst>
          </p:cNvPr>
          <p:cNvSpPr txBox="1">
            <a:spLocks/>
          </p:cNvSpPr>
          <p:nvPr/>
        </p:nvSpPr>
        <p:spPr bwMode="auto">
          <a:xfrm>
            <a:off x="8534401" y="237635"/>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B994E8D3-EB01-4B97-B7C9-9BC7CD4011D7}" type="datetime1">
              <a:rPr lang="sv-SE" smtClean="0"/>
              <a:pPr/>
              <a:t>2019-11-26</a:t>
            </a:fld>
            <a:endParaRPr lang="sv-SE"/>
          </a:p>
        </p:txBody>
      </p:sp>
      <p:sp>
        <p:nvSpPr>
          <p:cNvPr id="25" name="Footer Placeholder 4">
            <a:extLst>
              <a:ext uri="{FF2B5EF4-FFF2-40B4-BE49-F238E27FC236}">
                <a16:creationId xmlns:a16="http://schemas.microsoft.com/office/drawing/2014/main" id="{3CB16122-3FA7-2C43-A01E-41657C2E4897}"/>
              </a:ext>
            </a:extLst>
          </p:cNvPr>
          <p:cNvSpPr txBox="1">
            <a:spLocks/>
          </p:cNvSpPr>
          <p:nvPr/>
        </p:nvSpPr>
        <p:spPr bwMode="auto">
          <a:xfrm>
            <a:off x="8534401" y="655027"/>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r>
              <a:rPr lang="sv-SE"/>
              <a:t>Organisation/Namn</a:t>
            </a:r>
          </a:p>
        </p:txBody>
      </p:sp>
      <p:sp>
        <p:nvSpPr>
          <p:cNvPr id="26" name="Slide Number Placeholder 5">
            <a:extLst>
              <a:ext uri="{FF2B5EF4-FFF2-40B4-BE49-F238E27FC236}">
                <a16:creationId xmlns:a16="http://schemas.microsoft.com/office/drawing/2014/main" id="{FEF90D2B-710D-6348-A888-21FBAC547DF8}"/>
              </a:ext>
            </a:extLst>
          </p:cNvPr>
          <p:cNvSpPr txBox="1">
            <a:spLocks/>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DDBEBB44-B4B5-45AD-87A9-3B8A569A17F0}" type="slidenum">
              <a:rPr lang="sv-SE" smtClean="0"/>
              <a:pPr/>
              <a:t>21</a:t>
            </a:fld>
            <a:endParaRPr lang="sv-SE"/>
          </a:p>
        </p:txBody>
      </p:sp>
      <p:sp>
        <p:nvSpPr>
          <p:cNvPr id="27" name="Rektangel 1">
            <a:extLst>
              <a:ext uri="{FF2B5EF4-FFF2-40B4-BE49-F238E27FC236}">
                <a16:creationId xmlns:a16="http://schemas.microsoft.com/office/drawing/2014/main" id="{1E5797B6-7456-0641-B8D4-38B263CD81A6}"/>
              </a:ext>
            </a:extLst>
          </p:cNvPr>
          <p:cNvSpPr/>
          <p:nvPr/>
        </p:nvSpPr>
        <p:spPr bwMode="auto">
          <a:xfrm>
            <a:off x="0" y="0"/>
            <a:ext cx="12192000" cy="949234"/>
          </a:xfrm>
          <a:prstGeom prst="rect">
            <a:avLst/>
          </a:prstGeom>
          <a:solidFill>
            <a:srgbClr val="E9E3D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a:ln>
                <a:noFill/>
              </a:ln>
              <a:solidFill>
                <a:schemeClr val="tx1"/>
              </a:solidFill>
              <a:effectLst/>
              <a:latin typeface="Verdana" pitchFamily="34" charset="0"/>
              <a:ea typeface="Geneva" pitchFamily="1" charset="-128"/>
            </a:endParaRPr>
          </a:p>
        </p:txBody>
      </p:sp>
      <p:sp>
        <p:nvSpPr>
          <p:cNvPr id="28" name="Rectangle 4">
            <a:extLst>
              <a:ext uri="{FF2B5EF4-FFF2-40B4-BE49-F238E27FC236}">
                <a16:creationId xmlns:a16="http://schemas.microsoft.com/office/drawing/2014/main" id="{82012267-A550-9549-AD7D-6C4EFE2EA7E9}"/>
              </a:ext>
            </a:extLst>
          </p:cNvPr>
          <p:cNvSpPr txBox="1">
            <a:spLocks noChangeArrowheads="1"/>
          </p:cNvSpPr>
          <p:nvPr/>
        </p:nvSpPr>
        <p:spPr bwMode="auto">
          <a:xfrm>
            <a:off x="8534401" y="237635"/>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07247E4C-788B-4A49-9CDC-725142477515}" type="datetime1">
              <a:rPr lang="sv-SE" smtClean="0"/>
              <a:pPr/>
              <a:t>2019-11-26</a:t>
            </a:fld>
            <a:endParaRPr lang="sv-SE" dirty="0"/>
          </a:p>
        </p:txBody>
      </p:sp>
      <p:sp>
        <p:nvSpPr>
          <p:cNvPr id="30" name="Rectangle 6">
            <a:extLst>
              <a:ext uri="{FF2B5EF4-FFF2-40B4-BE49-F238E27FC236}">
                <a16:creationId xmlns:a16="http://schemas.microsoft.com/office/drawing/2014/main" id="{2DA67050-5BB9-AB4C-B0F9-1ACFA8792217}"/>
              </a:ext>
            </a:extLst>
          </p:cNvPr>
          <p:cNvSpPr txBox="1">
            <a:spLocks noChangeArrowheads="1"/>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65EAC295-B5BC-4B98-BE11-8B11DB9261CC}" type="slidenum">
              <a:rPr lang="sv-SE" smtClean="0"/>
              <a:pPr/>
              <a:t>21</a:t>
            </a:fld>
            <a:endParaRPr lang="sv-SE"/>
          </a:p>
        </p:txBody>
      </p:sp>
      <p:pic>
        <p:nvPicPr>
          <p:cNvPr id="31" name="Bild 3">
            <a:extLst>
              <a:ext uri="{FF2B5EF4-FFF2-40B4-BE49-F238E27FC236}">
                <a16:creationId xmlns:a16="http://schemas.microsoft.com/office/drawing/2014/main" id="{1A7739AD-431B-6143-9BAD-C82A2BE1691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32643" y="287739"/>
            <a:ext cx="1997319" cy="357545"/>
          </a:xfrm>
          <a:prstGeom prst="rect">
            <a:avLst/>
          </a:prstGeom>
        </p:spPr>
      </p:pic>
      <p:grpSp>
        <p:nvGrpSpPr>
          <p:cNvPr id="32" name="Grupp 2">
            <a:extLst>
              <a:ext uri="{FF2B5EF4-FFF2-40B4-BE49-F238E27FC236}">
                <a16:creationId xmlns:a16="http://schemas.microsoft.com/office/drawing/2014/main" id="{67AADB20-BAA8-AB4D-9AAC-61D761480AD5}"/>
              </a:ext>
            </a:extLst>
          </p:cNvPr>
          <p:cNvGrpSpPr/>
          <p:nvPr/>
        </p:nvGrpSpPr>
        <p:grpSpPr>
          <a:xfrm>
            <a:off x="12047537" y="3175"/>
            <a:ext cx="144463" cy="788988"/>
            <a:chOff x="12047537" y="3175"/>
            <a:chExt cx="144463" cy="788988"/>
          </a:xfrm>
        </p:grpSpPr>
        <p:sp>
          <p:nvSpPr>
            <p:cNvPr id="33" name="Rectangle 30">
              <a:extLst>
                <a:ext uri="{FF2B5EF4-FFF2-40B4-BE49-F238E27FC236}">
                  <a16:creationId xmlns:a16="http://schemas.microsoft.com/office/drawing/2014/main" id="{DE120B0D-D818-5D43-A60E-646A67BB09D5}"/>
                </a:ext>
              </a:extLst>
            </p:cNvPr>
            <p:cNvSpPr>
              <a:spLocks noChangeAspect="1" noChangeArrowheads="1"/>
            </p:cNvSpPr>
            <p:nvPr userDrawn="1"/>
          </p:nvSpPr>
          <p:spPr bwMode="auto">
            <a:xfrm>
              <a:off x="12047537" y="3175"/>
              <a:ext cx="144463" cy="144463"/>
            </a:xfrm>
            <a:prstGeom prst="rect">
              <a:avLst/>
            </a:prstGeom>
            <a:solidFill>
              <a:schemeClr val="accent2"/>
            </a:solidFill>
            <a:ln>
              <a:noFill/>
            </a:ln>
            <a:effectLst/>
          </p:spPr>
          <p:txBody>
            <a:bodyPr anchor="ctr">
              <a:spAutoFit/>
            </a:bodyPr>
            <a:lstStyle/>
            <a:p>
              <a:endParaRPr lang="sv-SE"/>
            </a:p>
          </p:txBody>
        </p:sp>
        <p:sp>
          <p:nvSpPr>
            <p:cNvPr id="34" name="Rectangle 31">
              <a:extLst>
                <a:ext uri="{FF2B5EF4-FFF2-40B4-BE49-F238E27FC236}">
                  <a16:creationId xmlns:a16="http://schemas.microsoft.com/office/drawing/2014/main" id="{2D3BA697-F721-D54C-B4F3-FB3159471CDB}"/>
                </a:ext>
              </a:extLst>
            </p:cNvPr>
            <p:cNvSpPr>
              <a:spLocks noChangeAspect="1" noChangeArrowheads="1"/>
            </p:cNvSpPr>
            <p:nvPr userDrawn="1"/>
          </p:nvSpPr>
          <p:spPr bwMode="auto">
            <a:xfrm>
              <a:off x="12047537" y="222250"/>
              <a:ext cx="144463" cy="144463"/>
            </a:xfrm>
            <a:prstGeom prst="rect">
              <a:avLst/>
            </a:prstGeom>
            <a:solidFill>
              <a:schemeClr val="accent2"/>
            </a:solidFill>
            <a:ln>
              <a:noFill/>
            </a:ln>
            <a:effectLst/>
          </p:spPr>
          <p:txBody>
            <a:bodyPr anchor="ctr">
              <a:spAutoFit/>
            </a:bodyPr>
            <a:lstStyle/>
            <a:p>
              <a:endParaRPr lang="sv-SE"/>
            </a:p>
          </p:txBody>
        </p:sp>
        <p:sp>
          <p:nvSpPr>
            <p:cNvPr id="35" name="Rectangle 32">
              <a:extLst>
                <a:ext uri="{FF2B5EF4-FFF2-40B4-BE49-F238E27FC236}">
                  <a16:creationId xmlns:a16="http://schemas.microsoft.com/office/drawing/2014/main" id="{0502076E-816C-1547-9E83-8D713EDB596E}"/>
                </a:ext>
              </a:extLst>
            </p:cNvPr>
            <p:cNvSpPr>
              <a:spLocks noChangeAspect="1" noChangeArrowheads="1"/>
            </p:cNvSpPr>
            <p:nvPr userDrawn="1"/>
          </p:nvSpPr>
          <p:spPr bwMode="auto">
            <a:xfrm>
              <a:off x="12047537" y="434975"/>
              <a:ext cx="144463" cy="144463"/>
            </a:xfrm>
            <a:prstGeom prst="rect">
              <a:avLst/>
            </a:prstGeom>
            <a:solidFill>
              <a:schemeClr val="accent1"/>
            </a:solidFill>
            <a:ln>
              <a:noFill/>
            </a:ln>
            <a:effectLst/>
          </p:spPr>
          <p:txBody>
            <a:bodyPr anchor="ctr">
              <a:spAutoFit/>
            </a:bodyPr>
            <a:lstStyle/>
            <a:p>
              <a:endParaRPr lang="sv-SE"/>
            </a:p>
          </p:txBody>
        </p:sp>
        <p:sp>
          <p:nvSpPr>
            <p:cNvPr id="36" name="Rectangle 33">
              <a:extLst>
                <a:ext uri="{FF2B5EF4-FFF2-40B4-BE49-F238E27FC236}">
                  <a16:creationId xmlns:a16="http://schemas.microsoft.com/office/drawing/2014/main" id="{FADF43E3-36A0-E948-BA7F-33ED8CA64435}"/>
                </a:ext>
              </a:extLst>
            </p:cNvPr>
            <p:cNvSpPr>
              <a:spLocks noChangeAspect="1" noChangeArrowheads="1"/>
            </p:cNvSpPr>
            <p:nvPr userDrawn="1"/>
          </p:nvSpPr>
          <p:spPr bwMode="auto">
            <a:xfrm>
              <a:off x="12047537" y="647700"/>
              <a:ext cx="144463" cy="144463"/>
            </a:xfrm>
            <a:prstGeom prst="rect">
              <a:avLst/>
            </a:prstGeom>
            <a:solidFill>
              <a:schemeClr val="accent2"/>
            </a:solidFill>
            <a:ln>
              <a:noFill/>
            </a:ln>
            <a:effectLst/>
          </p:spPr>
          <p:txBody>
            <a:bodyPr anchor="ctr">
              <a:spAutoFit/>
            </a:bodyPr>
            <a:lstStyle/>
            <a:p>
              <a:endParaRPr lang="sv-SE"/>
            </a:p>
          </p:txBody>
        </p:sp>
      </p:grpSp>
      <p:sp>
        <p:nvSpPr>
          <p:cNvPr id="2" name="Rubrik 1">
            <a:extLst>
              <a:ext uri="{FF2B5EF4-FFF2-40B4-BE49-F238E27FC236}">
                <a16:creationId xmlns:a16="http://schemas.microsoft.com/office/drawing/2014/main" id="{C0DF8260-4BE7-4F12-889B-3CCEFDA1AF81}"/>
              </a:ext>
            </a:extLst>
          </p:cNvPr>
          <p:cNvSpPr>
            <a:spLocks noGrp="1"/>
          </p:cNvSpPr>
          <p:nvPr>
            <p:ph type="ctrTitle"/>
          </p:nvPr>
        </p:nvSpPr>
        <p:spPr>
          <a:xfrm>
            <a:off x="914400" y="3965893"/>
            <a:ext cx="10363200" cy="788101"/>
          </a:xfrm>
        </p:spPr>
        <p:txBody>
          <a:bodyPr/>
          <a:lstStyle/>
          <a:p>
            <a:r>
              <a:rPr lang="sv-SE" sz="4400" b="1" spc="200" dirty="0">
                <a:solidFill>
                  <a:schemeClr val="bg1"/>
                </a:solidFill>
              </a:rPr>
              <a:t>KUNSKAPSSTYRNING</a:t>
            </a:r>
          </a:p>
        </p:txBody>
      </p:sp>
      <p:pic>
        <p:nvPicPr>
          <p:cNvPr id="6" name="Bildobjekt 5">
            <a:extLst>
              <a:ext uri="{FF2B5EF4-FFF2-40B4-BE49-F238E27FC236}">
                <a16:creationId xmlns:a16="http://schemas.microsoft.com/office/drawing/2014/main" id="{EFB36B0A-2C39-214C-9701-24060C99A1F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2643" y="1339469"/>
            <a:ext cx="1284860" cy="1284860"/>
          </a:xfrm>
          <a:prstGeom prst="rect">
            <a:avLst/>
          </a:prstGeom>
        </p:spPr>
      </p:pic>
      <p:sp>
        <p:nvSpPr>
          <p:cNvPr id="19" name="Title 6">
            <a:extLst>
              <a:ext uri="{FF2B5EF4-FFF2-40B4-BE49-F238E27FC236}">
                <a16:creationId xmlns:a16="http://schemas.microsoft.com/office/drawing/2014/main" id="{FC3600E1-8179-1E43-BA3D-9F7FE36875C3}"/>
              </a:ext>
            </a:extLst>
          </p:cNvPr>
          <p:cNvSpPr txBox="1">
            <a:spLocks/>
          </p:cNvSpPr>
          <p:nvPr/>
        </p:nvSpPr>
        <p:spPr bwMode="auto">
          <a:xfrm>
            <a:off x="1855763" y="1838325"/>
            <a:ext cx="3897923" cy="1863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ctr"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a:lstStyle>
          <a:p>
            <a:pPr algn="l">
              <a:lnSpc>
                <a:spcPct val="90000"/>
              </a:lnSpc>
            </a:pPr>
            <a:r>
              <a:rPr lang="sv-SE" sz="1600" kern="0" spc="300" dirty="0">
                <a:solidFill>
                  <a:schemeClr val="tx1">
                    <a:lumMod val="65000"/>
                    <a:lumOff val="35000"/>
                  </a:schemeClr>
                </a:solidFill>
              </a:rPr>
              <a:t>HUVUDSLUTSATS 9</a:t>
            </a:r>
          </a:p>
          <a:p>
            <a:pPr algn="l">
              <a:lnSpc>
                <a:spcPct val="90000"/>
              </a:lnSpc>
            </a:pPr>
            <a:endParaRPr lang="sv-SE" sz="1800" kern="0" spc="300" dirty="0"/>
          </a:p>
          <a:p>
            <a:pPr algn="l">
              <a:lnSpc>
                <a:spcPct val="90000"/>
              </a:lnSpc>
            </a:pPr>
            <a:r>
              <a:rPr lang="sv-SE" sz="1800" kern="0" spc="300" dirty="0"/>
              <a:t>VÄRDERINGAR OCH ATTITYDER PÅVERKAR BETEENDEN OCH </a:t>
            </a:r>
            <a:br>
              <a:rPr lang="sv-SE" sz="1800" kern="0" spc="300" dirty="0"/>
            </a:br>
            <a:r>
              <a:rPr lang="sv-SE" sz="1800" kern="0" spc="300" dirty="0"/>
              <a:t>RELATIONEN TILL </a:t>
            </a:r>
            <a:br>
              <a:rPr lang="sv-SE" sz="1800" kern="0" spc="300" dirty="0"/>
            </a:br>
            <a:r>
              <a:rPr lang="sv-SE" sz="1800" kern="0" spc="300" dirty="0"/>
              <a:t>HÄLSO- OCH SJUKVÅRDEN</a:t>
            </a:r>
          </a:p>
          <a:p>
            <a:pPr algn="l">
              <a:lnSpc>
                <a:spcPct val="90000"/>
              </a:lnSpc>
            </a:pPr>
            <a:endParaRPr lang="sv-SE" sz="1800" kern="0" spc="300" dirty="0"/>
          </a:p>
          <a:p>
            <a:pPr algn="l">
              <a:lnSpc>
                <a:spcPct val="90000"/>
              </a:lnSpc>
            </a:pPr>
            <a:r>
              <a:rPr lang="sv-SE" sz="1800" kern="0" spc="300" dirty="0"/>
              <a:t>”Ett folk med stor självrespekt som kräver att i största möjliga mån få delta i de beslut som påverkar dem”</a:t>
            </a:r>
          </a:p>
          <a:p>
            <a:pPr algn="l">
              <a:lnSpc>
                <a:spcPct val="90000"/>
              </a:lnSpc>
            </a:pPr>
            <a:endParaRPr lang="sv-SE" sz="1800" kern="0" spc="300" dirty="0"/>
          </a:p>
          <a:p>
            <a:pPr algn="l">
              <a:lnSpc>
                <a:spcPct val="90000"/>
              </a:lnSpc>
            </a:pPr>
            <a:endParaRPr lang="sv-SE" sz="1800" kern="0" spc="300" dirty="0"/>
          </a:p>
          <a:p>
            <a:pPr algn="l">
              <a:lnSpc>
                <a:spcPct val="90000"/>
              </a:lnSpc>
            </a:pPr>
            <a:endParaRPr lang="sv-SE" sz="1800" kern="0" spc="300" dirty="0"/>
          </a:p>
          <a:p>
            <a:pPr algn="l">
              <a:lnSpc>
                <a:spcPct val="90000"/>
              </a:lnSpc>
            </a:pPr>
            <a:endParaRPr lang="sv-SE" sz="1800" kern="0" spc="300" dirty="0"/>
          </a:p>
          <a:p>
            <a:pPr algn="l">
              <a:lnSpc>
                <a:spcPct val="90000"/>
              </a:lnSpc>
            </a:pPr>
            <a:endParaRPr lang="sv-SE" sz="1800" kern="0" spc="300" dirty="0"/>
          </a:p>
          <a:p>
            <a:pPr algn="l">
              <a:lnSpc>
                <a:spcPct val="90000"/>
              </a:lnSpc>
            </a:pPr>
            <a:endParaRPr lang="sv-SE" sz="1800" kern="0" spc="300" dirty="0"/>
          </a:p>
          <a:p>
            <a:pPr algn="l">
              <a:lnSpc>
                <a:spcPct val="90000"/>
              </a:lnSpc>
            </a:pPr>
            <a:endParaRPr lang="sv-SE" sz="1800" kern="0" spc="300" dirty="0">
              <a:latin typeface="+mn-lt"/>
            </a:endParaRPr>
          </a:p>
          <a:p>
            <a:pPr marL="457200" indent="-457200" algn="l">
              <a:lnSpc>
                <a:spcPct val="90000"/>
              </a:lnSpc>
              <a:buFont typeface="Arial" panose="020B0604020202020204" pitchFamily="34" charset="0"/>
              <a:buChar char="•"/>
            </a:pPr>
            <a:endParaRPr lang="sv-SE" sz="1800" kern="0" spc="300" dirty="0">
              <a:latin typeface="+mn-lt"/>
            </a:endParaRPr>
          </a:p>
          <a:p>
            <a:pPr algn="l">
              <a:lnSpc>
                <a:spcPct val="90000"/>
              </a:lnSpc>
            </a:pPr>
            <a:endParaRPr lang="sv-SE" sz="1800" kern="0" spc="300" dirty="0">
              <a:solidFill>
                <a:schemeClr val="tx1"/>
              </a:solidFill>
              <a:latin typeface="+mn-lt"/>
            </a:endParaRPr>
          </a:p>
          <a:p>
            <a:pPr marL="914400" lvl="1" indent="-457200">
              <a:lnSpc>
                <a:spcPct val="90000"/>
              </a:lnSpc>
              <a:buFont typeface="Arial" panose="020B0604020202020204" pitchFamily="34" charset="0"/>
              <a:buChar char="•"/>
            </a:pPr>
            <a:endParaRPr lang="sv-SE" sz="1800" kern="0" spc="300" dirty="0">
              <a:solidFill>
                <a:schemeClr val="tx1"/>
              </a:solidFill>
              <a:latin typeface="+mn-lt"/>
            </a:endParaRPr>
          </a:p>
          <a:p>
            <a:pPr marL="457200" indent="-457200" algn="l">
              <a:lnSpc>
                <a:spcPct val="90000"/>
              </a:lnSpc>
              <a:buFont typeface="Arial" panose="020B0604020202020204" pitchFamily="34" charset="0"/>
              <a:buChar char="•"/>
            </a:pPr>
            <a:endParaRPr lang="sv-SE" sz="3200" kern="0" spc="300" dirty="0"/>
          </a:p>
        </p:txBody>
      </p:sp>
      <p:sp>
        <p:nvSpPr>
          <p:cNvPr id="3" name="Platshållare för datum 2">
            <a:extLst>
              <a:ext uri="{FF2B5EF4-FFF2-40B4-BE49-F238E27FC236}">
                <a16:creationId xmlns:a16="http://schemas.microsoft.com/office/drawing/2014/main" id="{1EFDA673-6CA4-4E47-8598-D308F862ACB8}"/>
              </a:ext>
            </a:extLst>
          </p:cNvPr>
          <p:cNvSpPr>
            <a:spLocks noGrp="1"/>
          </p:cNvSpPr>
          <p:nvPr>
            <p:ph type="dt" sz="half" idx="2"/>
          </p:nvPr>
        </p:nvSpPr>
        <p:spPr/>
        <p:txBody>
          <a:bodyPr/>
          <a:lstStyle/>
          <a:p>
            <a:r>
              <a:rPr lang="sv-SE"/>
              <a:t>2019-11-11</a:t>
            </a:r>
          </a:p>
        </p:txBody>
      </p:sp>
      <p:sp>
        <p:nvSpPr>
          <p:cNvPr id="5" name="Platshållare för bildnummer 4">
            <a:extLst>
              <a:ext uri="{FF2B5EF4-FFF2-40B4-BE49-F238E27FC236}">
                <a16:creationId xmlns:a16="http://schemas.microsoft.com/office/drawing/2014/main" id="{799F9349-64DC-4244-B816-A4F9A9DE1DE6}"/>
              </a:ext>
            </a:extLst>
          </p:cNvPr>
          <p:cNvSpPr>
            <a:spLocks noGrp="1"/>
          </p:cNvSpPr>
          <p:nvPr>
            <p:ph type="sldNum" sz="quarter" idx="4"/>
          </p:nvPr>
        </p:nvSpPr>
        <p:spPr/>
        <p:txBody>
          <a:bodyPr/>
          <a:lstStyle/>
          <a:p>
            <a:fld id="{C1A088CD-CCDE-49E5-84E6-67161CD99BDA}" type="slidenum">
              <a:rPr lang="sv-SE" smtClean="0"/>
              <a:pPr/>
              <a:t>21</a:t>
            </a:fld>
            <a:endParaRPr lang="sv-SE"/>
          </a:p>
        </p:txBody>
      </p:sp>
      <p:sp>
        <p:nvSpPr>
          <p:cNvPr id="7" name="Platshållare för sidfot 6">
            <a:extLst>
              <a:ext uri="{FF2B5EF4-FFF2-40B4-BE49-F238E27FC236}">
                <a16:creationId xmlns:a16="http://schemas.microsoft.com/office/drawing/2014/main" id="{DE052950-E54D-DE41-9B13-0D539B610832}"/>
              </a:ext>
            </a:extLst>
          </p:cNvPr>
          <p:cNvSpPr>
            <a:spLocks noGrp="1"/>
          </p:cNvSpPr>
          <p:nvPr>
            <p:ph type="ftr" sz="quarter" idx="3"/>
          </p:nvPr>
        </p:nvSpPr>
        <p:spPr/>
        <p:txBody>
          <a:bodyPr/>
          <a:lstStyle/>
          <a:p>
            <a:r>
              <a:rPr lang="sv-SE"/>
              <a:t>Hälso- och sjukvårdsförvaltningen</a:t>
            </a:r>
          </a:p>
        </p:txBody>
      </p:sp>
      <p:pic>
        <p:nvPicPr>
          <p:cNvPr id="8" name="Bildobjekt 7">
            <a:extLst>
              <a:ext uri="{FF2B5EF4-FFF2-40B4-BE49-F238E27FC236}">
                <a16:creationId xmlns:a16="http://schemas.microsoft.com/office/drawing/2014/main" id="{907925D9-95D0-6047-9916-5F816E01E78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61223" y="1417149"/>
            <a:ext cx="6339859" cy="5005876"/>
          </a:xfrm>
          <a:prstGeom prst="rect">
            <a:avLst/>
          </a:prstGeom>
        </p:spPr>
      </p:pic>
    </p:spTree>
    <p:extLst>
      <p:ext uri="{BB962C8B-B14F-4D97-AF65-F5344CB8AC3E}">
        <p14:creationId xmlns:p14="http://schemas.microsoft.com/office/powerpoint/2010/main" val="9018685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ate Placeholder 3">
            <a:extLst>
              <a:ext uri="{FF2B5EF4-FFF2-40B4-BE49-F238E27FC236}">
                <a16:creationId xmlns:a16="http://schemas.microsoft.com/office/drawing/2014/main" id="{D0F702EB-4341-7941-AA37-A713BB89447A}"/>
              </a:ext>
            </a:extLst>
          </p:cNvPr>
          <p:cNvSpPr txBox="1">
            <a:spLocks/>
          </p:cNvSpPr>
          <p:nvPr/>
        </p:nvSpPr>
        <p:spPr bwMode="auto">
          <a:xfrm>
            <a:off x="8534401" y="237635"/>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B994E8D3-EB01-4B97-B7C9-9BC7CD4011D7}" type="datetime1">
              <a:rPr lang="sv-SE" smtClean="0"/>
              <a:pPr/>
              <a:t>2019-11-26</a:t>
            </a:fld>
            <a:endParaRPr lang="sv-SE"/>
          </a:p>
        </p:txBody>
      </p:sp>
      <p:sp>
        <p:nvSpPr>
          <p:cNvPr id="25" name="Footer Placeholder 4">
            <a:extLst>
              <a:ext uri="{FF2B5EF4-FFF2-40B4-BE49-F238E27FC236}">
                <a16:creationId xmlns:a16="http://schemas.microsoft.com/office/drawing/2014/main" id="{3CB16122-3FA7-2C43-A01E-41657C2E4897}"/>
              </a:ext>
            </a:extLst>
          </p:cNvPr>
          <p:cNvSpPr txBox="1">
            <a:spLocks/>
          </p:cNvSpPr>
          <p:nvPr/>
        </p:nvSpPr>
        <p:spPr bwMode="auto">
          <a:xfrm>
            <a:off x="8534401" y="655027"/>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r>
              <a:rPr lang="sv-SE"/>
              <a:t>Organisation/Namn</a:t>
            </a:r>
          </a:p>
        </p:txBody>
      </p:sp>
      <p:sp>
        <p:nvSpPr>
          <p:cNvPr id="26" name="Slide Number Placeholder 5">
            <a:extLst>
              <a:ext uri="{FF2B5EF4-FFF2-40B4-BE49-F238E27FC236}">
                <a16:creationId xmlns:a16="http://schemas.microsoft.com/office/drawing/2014/main" id="{FEF90D2B-710D-6348-A888-21FBAC547DF8}"/>
              </a:ext>
            </a:extLst>
          </p:cNvPr>
          <p:cNvSpPr txBox="1">
            <a:spLocks/>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DDBEBB44-B4B5-45AD-87A9-3B8A569A17F0}" type="slidenum">
              <a:rPr lang="sv-SE" smtClean="0"/>
              <a:pPr/>
              <a:t>22</a:t>
            </a:fld>
            <a:endParaRPr lang="sv-SE"/>
          </a:p>
        </p:txBody>
      </p:sp>
      <p:sp>
        <p:nvSpPr>
          <p:cNvPr id="27" name="Rektangel 1">
            <a:extLst>
              <a:ext uri="{FF2B5EF4-FFF2-40B4-BE49-F238E27FC236}">
                <a16:creationId xmlns:a16="http://schemas.microsoft.com/office/drawing/2014/main" id="{1E5797B6-7456-0641-B8D4-38B263CD81A6}"/>
              </a:ext>
            </a:extLst>
          </p:cNvPr>
          <p:cNvSpPr/>
          <p:nvPr/>
        </p:nvSpPr>
        <p:spPr bwMode="auto">
          <a:xfrm>
            <a:off x="0" y="0"/>
            <a:ext cx="12192000" cy="949234"/>
          </a:xfrm>
          <a:prstGeom prst="rect">
            <a:avLst/>
          </a:prstGeom>
          <a:solidFill>
            <a:srgbClr val="E9E3D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a:ln>
                <a:noFill/>
              </a:ln>
              <a:solidFill>
                <a:schemeClr val="tx1"/>
              </a:solidFill>
              <a:effectLst/>
              <a:latin typeface="Verdana" pitchFamily="34" charset="0"/>
              <a:ea typeface="Geneva" pitchFamily="1" charset="-128"/>
            </a:endParaRPr>
          </a:p>
        </p:txBody>
      </p:sp>
      <p:sp>
        <p:nvSpPr>
          <p:cNvPr id="28" name="Rectangle 4">
            <a:extLst>
              <a:ext uri="{FF2B5EF4-FFF2-40B4-BE49-F238E27FC236}">
                <a16:creationId xmlns:a16="http://schemas.microsoft.com/office/drawing/2014/main" id="{82012267-A550-9549-AD7D-6C4EFE2EA7E9}"/>
              </a:ext>
            </a:extLst>
          </p:cNvPr>
          <p:cNvSpPr txBox="1">
            <a:spLocks noChangeArrowheads="1"/>
          </p:cNvSpPr>
          <p:nvPr/>
        </p:nvSpPr>
        <p:spPr bwMode="auto">
          <a:xfrm>
            <a:off x="8534401" y="237635"/>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07247E4C-788B-4A49-9CDC-725142477515}" type="datetime1">
              <a:rPr lang="sv-SE" smtClean="0"/>
              <a:pPr/>
              <a:t>2019-11-26</a:t>
            </a:fld>
            <a:endParaRPr lang="sv-SE" dirty="0"/>
          </a:p>
        </p:txBody>
      </p:sp>
      <p:sp>
        <p:nvSpPr>
          <p:cNvPr id="30" name="Rectangle 6">
            <a:extLst>
              <a:ext uri="{FF2B5EF4-FFF2-40B4-BE49-F238E27FC236}">
                <a16:creationId xmlns:a16="http://schemas.microsoft.com/office/drawing/2014/main" id="{2DA67050-5BB9-AB4C-B0F9-1ACFA8792217}"/>
              </a:ext>
            </a:extLst>
          </p:cNvPr>
          <p:cNvSpPr txBox="1">
            <a:spLocks noChangeArrowheads="1"/>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65EAC295-B5BC-4B98-BE11-8B11DB9261CC}" type="slidenum">
              <a:rPr lang="sv-SE" smtClean="0"/>
              <a:pPr/>
              <a:t>22</a:t>
            </a:fld>
            <a:endParaRPr lang="sv-SE"/>
          </a:p>
        </p:txBody>
      </p:sp>
      <p:pic>
        <p:nvPicPr>
          <p:cNvPr id="31" name="Bild 3">
            <a:extLst>
              <a:ext uri="{FF2B5EF4-FFF2-40B4-BE49-F238E27FC236}">
                <a16:creationId xmlns:a16="http://schemas.microsoft.com/office/drawing/2014/main" id="{1A7739AD-431B-6143-9BAD-C82A2BE1691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32643" y="287739"/>
            <a:ext cx="1997319" cy="357545"/>
          </a:xfrm>
          <a:prstGeom prst="rect">
            <a:avLst/>
          </a:prstGeom>
        </p:spPr>
      </p:pic>
      <p:grpSp>
        <p:nvGrpSpPr>
          <p:cNvPr id="32" name="Grupp 2">
            <a:extLst>
              <a:ext uri="{FF2B5EF4-FFF2-40B4-BE49-F238E27FC236}">
                <a16:creationId xmlns:a16="http://schemas.microsoft.com/office/drawing/2014/main" id="{67AADB20-BAA8-AB4D-9AAC-61D761480AD5}"/>
              </a:ext>
            </a:extLst>
          </p:cNvPr>
          <p:cNvGrpSpPr/>
          <p:nvPr/>
        </p:nvGrpSpPr>
        <p:grpSpPr>
          <a:xfrm>
            <a:off x="12047537" y="3175"/>
            <a:ext cx="144463" cy="788988"/>
            <a:chOff x="12047537" y="3175"/>
            <a:chExt cx="144463" cy="788988"/>
          </a:xfrm>
        </p:grpSpPr>
        <p:sp>
          <p:nvSpPr>
            <p:cNvPr id="33" name="Rectangle 30">
              <a:extLst>
                <a:ext uri="{FF2B5EF4-FFF2-40B4-BE49-F238E27FC236}">
                  <a16:creationId xmlns:a16="http://schemas.microsoft.com/office/drawing/2014/main" id="{DE120B0D-D818-5D43-A60E-646A67BB09D5}"/>
                </a:ext>
              </a:extLst>
            </p:cNvPr>
            <p:cNvSpPr>
              <a:spLocks noChangeAspect="1" noChangeArrowheads="1"/>
            </p:cNvSpPr>
            <p:nvPr userDrawn="1"/>
          </p:nvSpPr>
          <p:spPr bwMode="auto">
            <a:xfrm>
              <a:off x="12047537" y="3175"/>
              <a:ext cx="144463" cy="144463"/>
            </a:xfrm>
            <a:prstGeom prst="rect">
              <a:avLst/>
            </a:prstGeom>
            <a:solidFill>
              <a:schemeClr val="accent2"/>
            </a:solidFill>
            <a:ln>
              <a:noFill/>
            </a:ln>
            <a:effectLst/>
          </p:spPr>
          <p:txBody>
            <a:bodyPr anchor="ctr">
              <a:spAutoFit/>
            </a:bodyPr>
            <a:lstStyle/>
            <a:p>
              <a:endParaRPr lang="sv-SE"/>
            </a:p>
          </p:txBody>
        </p:sp>
        <p:sp>
          <p:nvSpPr>
            <p:cNvPr id="34" name="Rectangle 31">
              <a:extLst>
                <a:ext uri="{FF2B5EF4-FFF2-40B4-BE49-F238E27FC236}">
                  <a16:creationId xmlns:a16="http://schemas.microsoft.com/office/drawing/2014/main" id="{2D3BA697-F721-D54C-B4F3-FB3159471CDB}"/>
                </a:ext>
              </a:extLst>
            </p:cNvPr>
            <p:cNvSpPr>
              <a:spLocks noChangeAspect="1" noChangeArrowheads="1"/>
            </p:cNvSpPr>
            <p:nvPr userDrawn="1"/>
          </p:nvSpPr>
          <p:spPr bwMode="auto">
            <a:xfrm>
              <a:off x="12047537" y="222250"/>
              <a:ext cx="144463" cy="144463"/>
            </a:xfrm>
            <a:prstGeom prst="rect">
              <a:avLst/>
            </a:prstGeom>
            <a:solidFill>
              <a:schemeClr val="accent2"/>
            </a:solidFill>
            <a:ln>
              <a:noFill/>
            </a:ln>
            <a:effectLst/>
          </p:spPr>
          <p:txBody>
            <a:bodyPr anchor="ctr">
              <a:spAutoFit/>
            </a:bodyPr>
            <a:lstStyle/>
            <a:p>
              <a:endParaRPr lang="sv-SE"/>
            </a:p>
          </p:txBody>
        </p:sp>
        <p:sp>
          <p:nvSpPr>
            <p:cNvPr id="35" name="Rectangle 32">
              <a:extLst>
                <a:ext uri="{FF2B5EF4-FFF2-40B4-BE49-F238E27FC236}">
                  <a16:creationId xmlns:a16="http://schemas.microsoft.com/office/drawing/2014/main" id="{0502076E-816C-1547-9E83-8D713EDB596E}"/>
                </a:ext>
              </a:extLst>
            </p:cNvPr>
            <p:cNvSpPr>
              <a:spLocks noChangeAspect="1" noChangeArrowheads="1"/>
            </p:cNvSpPr>
            <p:nvPr userDrawn="1"/>
          </p:nvSpPr>
          <p:spPr bwMode="auto">
            <a:xfrm>
              <a:off x="12047537" y="434975"/>
              <a:ext cx="144463" cy="144463"/>
            </a:xfrm>
            <a:prstGeom prst="rect">
              <a:avLst/>
            </a:prstGeom>
            <a:solidFill>
              <a:schemeClr val="accent1"/>
            </a:solidFill>
            <a:ln>
              <a:noFill/>
            </a:ln>
            <a:effectLst/>
          </p:spPr>
          <p:txBody>
            <a:bodyPr anchor="ctr">
              <a:spAutoFit/>
            </a:bodyPr>
            <a:lstStyle/>
            <a:p>
              <a:endParaRPr lang="sv-SE"/>
            </a:p>
          </p:txBody>
        </p:sp>
        <p:sp>
          <p:nvSpPr>
            <p:cNvPr id="36" name="Rectangle 33">
              <a:extLst>
                <a:ext uri="{FF2B5EF4-FFF2-40B4-BE49-F238E27FC236}">
                  <a16:creationId xmlns:a16="http://schemas.microsoft.com/office/drawing/2014/main" id="{FADF43E3-36A0-E948-BA7F-33ED8CA64435}"/>
                </a:ext>
              </a:extLst>
            </p:cNvPr>
            <p:cNvSpPr>
              <a:spLocks noChangeAspect="1" noChangeArrowheads="1"/>
            </p:cNvSpPr>
            <p:nvPr userDrawn="1"/>
          </p:nvSpPr>
          <p:spPr bwMode="auto">
            <a:xfrm>
              <a:off x="12047537" y="647700"/>
              <a:ext cx="144463" cy="144463"/>
            </a:xfrm>
            <a:prstGeom prst="rect">
              <a:avLst/>
            </a:prstGeom>
            <a:solidFill>
              <a:schemeClr val="accent2"/>
            </a:solidFill>
            <a:ln>
              <a:noFill/>
            </a:ln>
            <a:effectLst/>
          </p:spPr>
          <p:txBody>
            <a:bodyPr anchor="ctr">
              <a:spAutoFit/>
            </a:bodyPr>
            <a:lstStyle/>
            <a:p>
              <a:endParaRPr lang="sv-SE"/>
            </a:p>
          </p:txBody>
        </p:sp>
      </p:grpSp>
      <p:sp>
        <p:nvSpPr>
          <p:cNvPr id="2" name="Rubrik 1">
            <a:extLst>
              <a:ext uri="{FF2B5EF4-FFF2-40B4-BE49-F238E27FC236}">
                <a16:creationId xmlns:a16="http://schemas.microsoft.com/office/drawing/2014/main" id="{C0DF8260-4BE7-4F12-889B-3CCEFDA1AF81}"/>
              </a:ext>
            </a:extLst>
          </p:cNvPr>
          <p:cNvSpPr>
            <a:spLocks noGrp="1"/>
          </p:cNvSpPr>
          <p:nvPr>
            <p:ph type="ctrTitle"/>
          </p:nvPr>
        </p:nvSpPr>
        <p:spPr>
          <a:xfrm>
            <a:off x="914400" y="3965893"/>
            <a:ext cx="10363200" cy="788101"/>
          </a:xfrm>
        </p:spPr>
        <p:txBody>
          <a:bodyPr/>
          <a:lstStyle/>
          <a:p>
            <a:r>
              <a:rPr lang="sv-SE" sz="4400" b="1" spc="200" dirty="0">
                <a:solidFill>
                  <a:schemeClr val="bg1"/>
                </a:solidFill>
              </a:rPr>
              <a:t>KUNSKAPSSTYRNING</a:t>
            </a:r>
          </a:p>
        </p:txBody>
      </p:sp>
      <p:pic>
        <p:nvPicPr>
          <p:cNvPr id="6" name="Bildobjekt 5">
            <a:extLst>
              <a:ext uri="{FF2B5EF4-FFF2-40B4-BE49-F238E27FC236}">
                <a16:creationId xmlns:a16="http://schemas.microsoft.com/office/drawing/2014/main" id="{EFB36B0A-2C39-214C-9701-24060C99A1F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2643" y="1339469"/>
            <a:ext cx="1284860" cy="1284860"/>
          </a:xfrm>
          <a:prstGeom prst="rect">
            <a:avLst/>
          </a:prstGeom>
        </p:spPr>
      </p:pic>
      <p:sp>
        <p:nvSpPr>
          <p:cNvPr id="19" name="Title 6">
            <a:extLst>
              <a:ext uri="{FF2B5EF4-FFF2-40B4-BE49-F238E27FC236}">
                <a16:creationId xmlns:a16="http://schemas.microsoft.com/office/drawing/2014/main" id="{FC3600E1-8179-1E43-BA3D-9F7FE36875C3}"/>
              </a:ext>
            </a:extLst>
          </p:cNvPr>
          <p:cNvSpPr txBox="1">
            <a:spLocks/>
          </p:cNvSpPr>
          <p:nvPr/>
        </p:nvSpPr>
        <p:spPr bwMode="auto">
          <a:xfrm>
            <a:off x="2362200" y="1838325"/>
            <a:ext cx="8702040" cy="1863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ctr"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a:lstStyle>
          <a:p>
            <a:pPr algn="l">
              <a:lnSpc>
                <a:spcPct val="90000"/>
              </a:lnSpc>
            </a:pPr>
            <a:r>
              <a:rPr lang="sv-SE" sz="1600" kern="0" spc="300" dirty="0">
                <a:solidFill>
                  <a:schemeClr val="tx1">
                    <a:lumMod val="65000"/>
                    <a:lumOff val="35000"/>
                  </a:schemeClr>
                </a:solidFill>
              </a:rPr>
              <a:t>HUVUDSLUTSATS 10</a:t>
            </a:r>
          </a:p>
          <a:p>
            <a:pPr algn="l">
              <a:lnSpc>
                <a:spcPct val="90000"/>
              </a:lnSpc>
            </a:pPr>
            <a:endParaRPr lang="sv-SE" sz="1800" kern="0" spc="300" dirty="0"/>
          </a:p>
          <a:p>
            <a:pPr algn="l">
              <a:lnSpc>
                <a:spcPct val="90000"/>
              </a:lnSpc>
            </a:pPr>
            <a:r>
              <a:rPr lang="sv-SE" sz="1800" kern="0" spc="300" dirty="0"/>
              <a:t>MEDICINSK OCH TEKNISK </a:t>
            </a:r>
            <a:br>
              <a:rPr lang="sv-SE" sz="1800" kern="0" spc="300" dirty="0"/>
            </a:br>
            <a:r>
              <a:rPr lang="sv-SE" sz="1800" kern="0" spc="300" dirty="0"/>
              <a:t>UTVECKLING SAMT VÅRDENS </a:t>
            </a:r>
            <a:br>
              <a:rPr lang="sv-SE" sz="1800" kern="0" spc="300" dirty="0"/>
            </a:br>
            <a:r>
              <a:rPr lang="sv-SE" sz="1800" kern="0" spc="300" dirty="0"/>
              <a:t>ORGANISATION PÅVERKAR </a:t>
            </a:r>
            <a:br>
              <a:rPr lang="sv-SE" sz="1800" kern="0" spc="300" dirty="0"/>
            </a:br>
            <a:r>
              <a:rPr lang="sv-SE" sz="1800" kern="0" spc="300" dirty="0"/>
              <a:t>BÅDE BEHOV OCH UTBUD</a:t>
            </a:r>
          </a:p>
          <a:p>
            <a:pPr algn="l">
              <a:lnSpc>
                <a:spcPct val="90000"/>
              </a:lnSpc>
            </a:pPr>
            <a:endParaRPr lang="sv-SE" sz="1800" kern="0" spc="300" dirty="0"/>
          </a:p>
          <a:p>
            <a:pPr algn="l">
              <a:lnSpc>
                <a:spcPct val="90000"/>
              </a:lnSpc>
            </a:pPr>
            <a:endParaRPr lang="sv-SE" sz="1800" kern="0" spc="300" dirty="0"/>
          </a:p>
          <a:p>
            <a:pPr algn="l">
              <a:lnSpc>
                <a:spcPct val="90000"/>
              </a:lnSpc>
            </a:pPr>
            <a:endParaRPr lang="sv-SE" sz="1800" kern="0" spc="300" dirty="0"/>
          </a:p>
          <a:p>
            <a:pPr algn="l">
              <a:lnSpc>
                <a:spcPct val="90000"/>
              </a:lnSpc>
            </a:pPr>
            <a:endParaRPr lang="sv-SE" sz="1800" kern="0" spc="300" dirty="0"/>
          </a:p>
          <a:p>
            <a:pPr algn="l">
              <a:lnSpc>
                <a:spcPct val="90000"/>
              </a:lnSpc>
            </a:pPr>
            <a:endParaRPr lang="sv-SE" sz="1800" kern="0" spc="300" dirty="0"/>
          </a:p>
          <a:p>
            <a:pPr algn="l">
              <a:lnSpc>
                <a:spcPct val="90000"/>
              </a:lnSpc>
            </a:pPr>
            <a:endParaRPr lang="sv-SE" sz="1800" kern="0" spc="300" dirty="0"/>
          </a:p>
          <a:p>
            <a:pPr algn="l">
              <a:lnSpc>
                <a:spcPct val="90000"/>
              </a:lnSpc>
            </a:pPr>
            <a:endParaRPr lang="sv-SE" sz="1800" kern="0" spc="300" dirty="0">
              <a:latin typeface="+mn-lt"/>
            </a:endParaRPr>
          </a:p>
          <a:p>
            <a:pPr marL="457200" indent="-457200" algn="l">
              <a:lnSpc>
                <a:spcPct val="90000"/>
              </a:lnSpc>
              <a:buFont typeface="Arial" panose="020B0604020202020204" pitchFamily="34" charset="0"/>
              <a:buChar char="•"/>
            </a:pPr>
            <a:endParaRPr lang="sv-SE" sz="1800" kern="0" spc="300" dirty="0">
              <a:latin typeface="+mn-lt"/>
            </a:endParaRPr>
          </a:p>
          <a:p>
            <a:pPr algn="l">
              <a:lnSpc>
                <a:spcPct val="90000"/>
              </a:lnSpc>
            </a:pPr>
            <a:endParaRPr lang="sv-SE" sz="1800" kern="0" spc="300" dirty="0">
              <a:solidFill>
                <a:schemeClr val="tx1"/>
              </a:solidFill>
              <a:latin typeface="+mn-lt"/>
            </a:endParaRPr>
          </a:p>
          <a:p>
            <a:pPr marL="914400" lvl="1" indent="-457200">
              <a:lnSpc>
                <a:spcPct val="90000"/>
              </a:lnSpc>
              <a:buFont typeface="Arial" panose="020B0604020202020204" pitchFamily="34" charset="0"/>
              <a:buChar char="•"/>
            </a:pPr>
            <a:endParaRPr lang="sv-SE" sz="1800" kern="0" spc="300" dirty="0">
              <a:solidFill>
                <a:schemeClr val="tx1"/>
              </a:solidFill>
              <a:latin typeface="+mn-lt"/>
            </a:endParaRPr>
          </a:p>
          <a:p>
            <a:pPr marL="457200" indent="-457200" algn="l">
              <a:lnSpc>
                <a:spcPct val="90000"/>
              </a:lnSpc>
              <a:buFont typeface="Arial" panose="020B0604020202020204" pitchFamily="34" charset="0"/>
              <a:buChar char="•"/>
            </a:pPr>
            <a:endParaRPr lang="sv-SE" sz="3200" kern="0" spc="300" dirty="0"/>
          </a:p>
        </p:txBody>
      </p:sp>
      <p:pic>
        <p:nvPicPr>
          <p:cNvPr id="9" name="Bildobjekt 8">
            <a:extLst>
              <a:ext uri="{FF2B5EF4-FFF2-40B4-BE49-F238E27FC236}">
                <a16:creationId xmlns:a16="http://schemas.microsoft.com/office/drawing/2014/main" id="{7271578A-4291-3648-B50E-8D1A4960F8F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2549" y="942930"/>
            <a:ext cx="4129451" cy="5908766"/>
          </a:xfrm>
          <a:prstGeom prst="rect">
            <a:avLst/>
          </a:prstGeom>
        </p:spPr>
      </p:pic>
      <p:sp>
        <p:nvSpPr>
          <p:cNvPr id="3" name="Platshållare för datum 2">
            <a:extLst>
              <a:ext uri="{FF2B5EF4-FFF2-40B4-BE49-F238E27FC236}">
                <a16:creationId xmlns:a16="http://schemas.microsoft.com/office/drawing/2014/main" id="{1EFDA673-6CA4-4E47-8598-D308F862ACB8}"/>
              </a:ext>
            </a:extLst>
          </p:cNvPr>
          <p:cNvSpPr>
            <a:spLocks noGrp="1"/>
          </p:cNvSpPr>
          <p:nvPr>
            <p:ph type="dt" sz="half" idx="2"/>
          </p:nvPr>
        </p:nvSpPr>
        <p:spPr/>
        <p:txBody>
          <a:bodyPr/>
          <a:lstStyle/>
          <a:p>
            <a:r>
              <a:rPr lang="sv-SE"/>
              <a:t>2019-11-11</a:t>
            </a:r>
          </a:p>
        </p:txBody>
      </p:sp>
      <p:sp>
        <p:nvSpPr>
          <p:cNvPr id="5" name="Platshållare för bildnummer 4">
            <a:extLst>
              <a:ext uri="{FF2B5EF4-FFF2-40B4-BE49-F238E27FC236}">
                <a16:creationId xmlns:a16="http://schemas.microsoft.com/office/drawing/2014/main" id="{799F9349-64DC-4244-B816-A4F9A9DE1DE6}"/>
              </a:ext>
            </a:extLst>
          </p:cNvPr>
          <p:cNvSpPr>
            <a:spLocks noGrp="1"/>
          </p:cNvSpPr>
          <p:nvPr>
            <p:ph type="sldNum" sz="quarter" idx="4"/>
          </p:nvPr>
        </p:nvSpPr>
        <p:spPr/>
        <p:txBody>
          <a:bodyPr/>
          <a:lstStyle/>
          <a:p>
            <a:fld id="{C1A088CD-CCDE-49E5-84E6-67161CD99BDA}" type="slidenum">
              <a:rPr lang="sv-SE" smtClean="0"/>
              <a:pPr/>
              <a:t>22</a:t>
            </a:fld>
            <a:endParaRPr lang="sv-SE"/>
          </a:p>
        </p:txBody>
      </p:sp>
      <p:sp>
        <p:nvSpPr>
          <p:cNvPr id="7" name="Platshållare för sidfot 6">
            <a:extLst>
              <a:ext uri="{FF2B5EF4-FFF2-40B4-BE49-F238E27FC236}">
                <a16:creationId xmlns:a16="http://schemas.microsoft.com/office/drawing/2014/main" id="{DE052950-E54D-DE41-9B13-0D539B610832}"/>
              </a:ext>
            </a:extLst>
          </p:cNvPr>
          <p:cNvSpPr>
            <a:spLocks noGrp="1"/>
          </p:cNvSpPr>
          <p:nvPr>
            <p:ph type="ftr" sz="quarter" idx="3"/>
          </p:nvPr>
        </p:nvSpPr>
        <p:spPr/>
        <p:txBody>
          <a:bodyPr/>
          <a:lstStyle/>
          <a:p>
            <a:r>
              <a:rPr lang="sv-SE"/>
              <a:t>Hälso- och sjukvårdsförvaltningen</a:t>
            </a:r>
          </a:p>
        </p:txBody>
      </p:sp>
    </p:spTree>
    <p:extLst>
      <p:ext uri="{BB962C8B-B14F-4D97-AF65-F5344CB8AC3E}">
        <p14:creationId xmlns:p14="http://schemas.microsoft.com/office/powerpoint/2010/main" val="16638319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ate Placeholder 3">
            <a:extLst>
              <a:ext uri="{FF2B5EF4-FFF2-40B4-BE49-F238E27FC236}">
                <a16:creationId xmlns:a16="http://schemas.microsoft.com/office/drawing/2014/main" id="{D0F702EB-4341-7941-AA37-A713BB89447A}"/>
              </a:ext>
            </a:extLst>
          </p:cNvPr>
          <p:cNvSpPr txBox="1">
            <a:spLocks/>
          </p:cNvSpPr>
          <p:nvPr/>
        </p:nvSpPr>
        <p:spPr bwMode="auto">
          <a:xfrm>
            <a:off x="8534401" y="237635"/>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B994E8D3-EB01-4B97-B7C9-9BC7CD4011D7}" type="datetime1">
              <a:rPr lang="sv-SE" smtClean="0"/>
              <a:pPr/>
              <a:t>2019-11-26</a:t>
            </a:fld>
            <a:endParaRPr lang="sv-SE"/>
          </a:p>
        </p:txBody>
      </p:sp>
      <p:sp>
        <p:nvSpPr>
          <p:cNvPr id="25" name="Footer Placeholder 4">
            <a:extLst>
              <a:ext uri="{FF2B5EF4-FFF2-40B4-BE49-F238E27FC236}">
                <a16:creationId xmlns:a16="http://schemas.microsoft.com/office/drawing/2014/main" id="{3CB16122-3FA7-2C43-A01E-41657C2E4897}"/>
              </a:ext>
            </a:extLst>
          </p:cNvPr>
          <p:cNvSpPr txBox="1">
            <a:spLocks/>
          </p:cNvSpPr>
          <p:nvPr/>
        </p:nvSpPr>
        <p:spPr bwMode="auto">
          <a:xfrm>
            <a:off x="8534401" y="655027"/>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r>
              <a:rPr lang="sv-SE"/>
              <a:t>Organisation/Namn</a:t>
            </a:r>
          </a:p>
        </p:txBody>
      </p:sp>
      <p:sp>
        <p:nvSpPr>
          <p:cNvPr id="26" name="Slide Number Placeholder 5">
            <a:extLst>
              <a:ext uri="{FF2B5EF4-FFF2-40B4-BE49-F238E27FC236}">
                <a16:creationId xmlns:a16="http://schemas.microsoft.com/office/drawing/2014/main" id="{FEF90D2B-710D-6348-A888-21FBAC547DF8}"/>
              </a:ext>
            </a:extLst>
          </p:cNvPr>
          <p:cNvSpPr txBox="1">
            <a:spLocks/>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DDBEBB44-B4B5-45AD-87A9-3B8A569A17F0}" type="slidenum">
              <a:rPr lang="sv-SE" smtClean="0"/>
              <a:pPr/>
              <a:t>23</a:t>
            </a:fld>
            <a:endParaRPr lang="sv-SE"/>
          </a:p>
        </p:txBody>
      </p:sp>
      <p:sp>
        <p:nvSpPr>
          <p:cNvPr id="27" name="Rektangel 1">
            <a:extLst>
              <a:ext uri="{FF2B5EF4-FFF2-40B4-BE49-F238E27FC236}">
                <a16:creationId xmlns:a16="http://schemas.microsoft.com/office/drawing/2014/main" id="{1E5797B6-7456-0641-B8D4-38B263CD81A6}"/>
              </a:ext>
            </a:extLst>
          </p:cNvPr>
          <p:cNvSpPr/>
          <p:nvPr/>
        </p:nvSpPr>
        <p:spPr bwMode="auto">
          <a:xfrm>
            <a:off x="0" y="0"/>
            <a:ext cx="12192000" cy="949234"/>
          </a:xfrm>
          <a:prstGeom prst="rect">
            <a:avLst/>
          </a:prstGeom>
          <a:solidFill>
            <a:srgbClr val="E9E3D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a:ln>
                <a:noFill/>
              </a:ln>
              <a:solidFill>
                <a:schemeClr val="tx1"/>
              </a:solidFill>
              <a:effectLst/>
              <a:latin typeface="Verdana" pitchFamily="34" charset="0"/>
              <a:ea typeface="Geneva" pitchFamily="1" charset="-128"/>
            </a:endParaRPr>
          </a:p>
        </p:txBody>
      </p:sp>
      <p:sp>
        <p:nvSpPr>
          <p:cNvPr id="28" name="Rectangle 4">
            <a:extLst>
              <a:ext uri="{FF2B5EF4-FFF2-40B4-BE49-F238E27FC236}">
                <a16:creationId xmlns:a16="http://schemas.microsoft.com/office/drawing/2014/main" id="{82012267-A550-9549-AD7D-6C4EFE2EA7E9}"/>
              </a:ext>
            </a:extLst>
          </p:cNvPr>
          <p:cNvSpPr txBox="1">
            <a:spLocks noChangeArrowheads="1"/>
          </p:cNvSpPr>
          <p:nvPr/>
        </p:nvSpPr>
        <p:spPr bwMode="auto">
          <a:xfrm>
            <a:off x="8534401" y="237635"/>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07247E4C-788B-4A49-9CDC-725142477515}" type="datetime1">
              <a:rPr lang="sv-SE" smtClean="0"/>
              <a:pPr/>
              <a:t>2019-11-26</a:t>
            </a:fld>
            <a:endParaRPr lang="sv-SE" dirty="0"/>
          </a:p>
        </p:txBody>
      </p:sp>
      <p:sp>
        <p:nvSpPr>
          <p:cNvPr id="30" name="Rectangle 6">
            <a:extLst>
              <a:ext uri="{FF2B5EF4-FFF2-40B4-BE49-F238E27FC236}">
                <a16:creationId xmlns:a16="http://schemas.microsoft.com/office/drawing/2014/main" id="{2DA67050-5BB9-AB4C-B0F9-1ACFA8792217}"/>
              </a:ext>
            </a:extLst>
          </p:cNvPr>
          <p:cNvSpPr txBox="1">
            <a:spLocks noChangeArrowheads="1"/>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65EAC295-B5BC-4B98-BE11-8B11DB9261CC}" type="slidenum">
              <a:rPr lang="sv-SE" smtClean="0"/>
              <a:pPr/>
              <a:t>23</a:t>
            </a:fld>
            <a:endParaRPr lang="sv-SE"/>
          </a:p>
        </p:txBody>
      </p:sp>
      <p:pic>
        <p:nvPicPr>
          <p:cNvPr id="31" name="Bild 3">
            <a:extLst>
              <a:ext uri="{FF2B5EF4-FFF2-40B4-BE49-F238E27FC236}">
                <a16:creationId xmlns:a16="http://schemas.microsoft.com/office/drawing/2014/main" id="{1A7739AD-431B-6143-9BAD-C82A2BE1691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32643" y="287739"/>
            <a:ext cx="1997319" cy="357545"/>
          </a:xfrm>
          <a:prstGeom prst="rect">
            <a:avLst/>
          </a:prstGeom>
        </p:spPr>
      </p:pic>
      <p:grpSp>
        <p:nvGrpSpPr>
          <p:cNvPr id="32" name="Grupp 2">
            <a:extLst>
              <a:ext uri="{FF2B5EF4-FFF2-40B4-BE49-F238E27FC236}">
                <a16:creationId xmlns:a16="http://schemas.microsoft.com/office/drawing/2014/main" id="{67AADB20-BAA8-AB4D-9AAC-61D761480AD5}"/>
              </a:ext>
            </a:extLst>
          </p:cNvPr>
          <p:cNvGrpSpPr/>
          <p:nvPr/>
        </p:nvGrpSpPr>
        <p:grpSpPr>
          <a:xfrm>
            <a:off x="12047537" y="3175"/>
            <a:ext cx="144463" cy="788988"/>
            <a:chOff x="12047537" y="3175"/>
            <a:chExt cx="144463" cy="788988"/>
          </a:xfrm>
        </p:grpSpPr>
        <p:sp>
          <p:nvSpPr>
            <p:cNvPr id="33" name="Rectangle 30">
              <a:extLst>
                <a:ext uri="{FF2B5EF4-FFF2-40B4-BE49-F238E27FC236}">
                  <a16:creationId xmlns:a16="http://schemas.microsoft.com/office/drawing/2014/main" id="{DE120B0D-D818-5D43-A60E-646A67BB09D5}"/>
                </a:ext>
              </a:extLst>
            </p:cNvPr>
            <p:cNvSpPr>
              <a:spLocks noChangeAspect="1" noChangeArrowheads="1"/>
            </p:cNvSpPr>
            <p:nvPr userDrawn="1"/>
          </p:nvSpPr>
          <p:spPr bwMode="auto">
            <a:xfrm>
              <a:off x="12047537" y="3175"/>
              <a:ext cx="144463" cy="144463"/>
            </a:xfrm>
            <a:prstGeom prst="rect">
              <a:avLst/>
            </a:prstGeom>
            <a:solidFill>
              <a:schemeClr val="accent2"/>
            </a:solidFill>
            <a:ln>
              <a:noFill/>
            </a:ln>
            <a:effectLst/>
          </p:spPr>
          <p:txBody>
            <a:bodyPr anchor="ctr">
              <a:spAutoFit/>
            </a:bodyPr>
            <a:lstStyle/>
            <a:p>
              <a:endParaRPr lang="sv-SE"/>
            </a:p>
          </p:txBody>
        </p:sp>
        <p:sp>
          <p:nvSpPr>
            <p:cNvPr id="34" name="Rectangle 31">
              <a:extLst>
                <a:ext uri="{FF2B5EF4-FFF2-40B4-BE49-F238E27FC236}">
                  <a16:creationId xmlns:a16="http://schemas.microsoft.com/office/drawing/2014/main" id="{2D3BA697-F721-D54C-B4F3-FB3159471CDB}"/>
                </a:ext>
              </a:extLst>
            </p:cNvPr>
            <p:cNvSpPr>
              <a:spLocks noChangeAspect="1" noChangeArrowheads="1"/>
            </p:cNvSpPr>
            <p:nvPr userDrawn="1"/>
          </p:nvSpPr>
          <p:spPr bwMode="auto">
            <a:xfrm>
              <a:off x="12047537" y="222250"/>
              <a:ext cx="144463" cy="144463"/>
            </a:xfrm>
            <a:prstGeom prst="rect">
              <a:avLst/>
            </a:prstGeom>
            <a:solidFill>
              <a:schemeClr val="accent2"/>
            </a:solidFill>
            <a:ln>
              <a:noFill/>
            </a:ln>
            <a:effectLst/>
          </p:spPr>
          <p:txBody>
            <a:bodyPr anchor="ctr">
              <a:spAutoFit/>
            </a:bodyPr>
            <a:lstStyle/>
            <a:p>
              <a:endParaRPr lang="sv-SE"/>
            </a:p>
          </p:txBody>
        </p:sp>
        <p:sp>
          <p:nvSpPr>
            <p:cNvPr id="35" name="Rectangle 32">
              <a:extLst>
                <a:ext uri="{FF2B5EF4-FFF2-40B4-BE49-F238E27FC236}">
                  <a16:creationId xmlns:a16="http://schemas.microsoft.com/office/drawing/2014/main" id="{0502076E-816C-1547-9E83-8D713EDB596E}"/>
                </a:ext>
              </a:extLst>
            </p:cNvPr>
            <p:cNvSpPr>
              <a:spLocks noChangeAspect="1" noChangeArrowheads="1"/>
            </p:cNvSpPr>
            <p:nvPr userDrawn="1"/>
          </p:nvSpPr>
          <p:spPr bwMode="auto">
            <a:xfrm>
              <a:off x="12047537" y="434975"/>
              <a:ext cx="144463" cy="144463"/>
            </a:xfrm>
            <a:prstGeom prst="rect">
              <a:avLst/>
            </a:prstGeom>
            <a:solidFill>
              <a:schemeClr val="accent1"/>
            </a:solidFill>
            <a:ln>
              <a:noFill/>
            </a:ln>
            <a:effectLst/>
          </p:spPr>
          <p:txBody>
            <a:bodyPr anchor="ctr">
              <a:spAutoFit/>
            </a:bodyPr>
            <a:lstStyle/>
            <a:p>
              <a:endParaRPr lang="sv-SE"/>
            </a:p>
          </p:txBody>
        </p:sp>
        <p:sp>
          <p:nvSpPr>
            <p:cNvPr id="36" name="Rectangle 33">
              <a:extLst>
                <a:ext uri="{FF2B5EF4-FFF2-40B4-BE49-F238E27FC236}">
                  <a16:creationId xmlns:a16="http://schemas.microsoft.com/office/drawing/2014/main" id="{FADF43E3-36A0-E948-BA7F-33ED8CA64435}"/>
                </a:ext>
              </a:extLst>
            </p:cNvPr>
            <p:cNvSpPr>
              <a:spLocks noChangeAspect="1" noChangeArrowheads="1"/>
            </p:cNvSpPr>
            <p:nvPr userDrawn="1"/>
          </p:nvSpPr>
          <p:spPr bwMode="auto">
            <a:xfrm>
              <a:off x="12047537" y="647700"/>
              <a:ext cx="144463" cy="144463"/>
            </a:xfrm>
            <a:prstGeom prst="rect">
              <a:avLst/>
            </a:prstGeom>
            <a:solidFill>
              <a:schemeClr val="accent2"/>
            </a:solidFill>
            <a:ln>
              <a:noFill/>
            </a:ln>
            <a:effectLst/>
          </p:spPr>
          <p:txBody>
            <a:bodyPr anchor="ctr">
              <a:spAutoFit/>
            </a:bodyPr>
            <a:lstStyle/>
            <a:p>
              <a:endParaRPr lang="sv-SE"/>
            </a:p>
          </p:txBody>
        </p:sp>
      </p:grpSp>
      <p:sp>
        <p:nvSpPr>
          <p:cNvPr id="2" name="Rubrik 1">
            <a:extLst>
              <a:ext uri="{FF2B5EF4-FFF2-40B4-BE49-F238E27FC236}">
                <a16:creationId xmlns:a16="http://schemas.microsoft.com/office/drawing/2014/main" id="{C0DF8260-4BE7-4F12-889B-3CCEFDA1AF81}"/>
              </a:ext>
            </a:extLst>
          </p:cNvPr>
          <p:cNvSpPr>
            <a:spLocks noGrp="1"/>
          </p:cNvSpPr>
          <p:nvPr>
            <p:ph type="ctrTitle"/>
          </p:nvPr>
        </p:nvSpPr>
        <p:spPr>
          <a:xfrm>
            <a:off x="914400" y="3965893"/>
            <a:ext cx="10363200" cy="788101"/>
          </a:xfrm>
        </p:spPr>
        <p:txBody>
          <a:bodyPr/>
          <a:lstStyle/>
          <a:p>
            <a:r>
              <a:rPr lang="sv-SE" sz="4400" b="1" spc="200" dirty="0">
                <a:solidFill>
                  <a:schemeClr val="bg1"/>
                </a:solidFill>
              </a:rPr>
              <a:t>KUNSKAPSSTYRNING</a:t>
            </a:r>
          </a:p>
        </p:txBody>
      </p:sp>
      <p:pic>
        <p:nvPicPr>
          <p:cNvPr id="4" name="Bildobjekt 3">
            <a:extLst>
              <a:ext uri="{FF2B5EF4-FFF2-40B4-BE49-F238E27FC236}">
                <a16:creationId xmlns:a16="http://schemas.microsoft.com/office/drawing/2014/main" id="{86EC546E-FEBF-CC48-8883-3DD17B3F8E8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78744" y="949234"/>
            <a:ext cx="4813256" cy="5908766"/>
          </a:xfrm>
          <a:prstGeom prst="rect">
            <a:avLst/>
          </a:prstGeom>
        </p:spPr>
      </p:pic>
      <p:sp>
        <p:nvSpPr>
          <p:cNvPr id="21" name="Title 6">
            <a:extLst>
              <a:ext uri="{FF2B5EF4-FFF2-40B4-BE49-F238E27FC236}">
                <a16:creationId xmlns:a16="http://schemas.microsoft.com/office/drawing/2014/main" id="{84507F60-DED7-274D-AA71-EABFFD7905E7}"/>
              </a:ext>
            </a:extLst>
          </p:cNvPr>
          <p:cNvSpPr txBox="1">
            <a:spLocks/>
          </p:cNvSpPr>
          <p:nvPr/>
        </p:nvSpPr>
        <p:spPr bwMode="auto">
          <a:xfrm>
            <a:off x="1832295" y="1838325"/>
            <a:ext cx="4813256" cy="430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ctr"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a:lstStyle>
          <a:p>
            <a:pPr algn="l">
              <a:lnSpc>
                <a:spcPct val="90000"/>
              </a:lnSpc>
            </a:pPr>
            <a:r>
              <a:rPr lang="sv-SE" sz="1800" kern="0" spc="300" dirty="0"/>
              <a:t>ÖVERGRIPANDE SLUTSATSER</a:t>
            </a:r>
          </a:p>
          <a:p>
            <a:pPr algn="l">
              <a:lnSpc>
                <a:spcPct val="90000"/>
              </a:lnSpc>
            </a:pPr>
            <a:endParaRPr lang="sv-SE" sz="1800" kern="0" spc="300" dirty="0"/>
          </a:p>
          <a:p>
            <a:pPr marL="457200" indent="-457200" algn="l">
              <a:lnSpc>
                <a:spcPct val="90000"/>
              </a:lnSpc>
              <a:buFont typeface="Arial" panose="020B0604020202020204" pitchFamily="34" charset="0"/>
              <a:buChar char="•"/>
            </a:pPr>
            <a:r>
              <a:rPr lang="sv-SE" sz="1800" kern="0" dirty="0">
                <a:solidFill>
                  <a:schemeClr val="tx1"/>
                </a:solidFill>
                <a:latin typeface="+mn-lt"/>
              </a:rPr>
              <a:t>Behov och efterfrågan kommer sannolikt att följa samma mönster som de senaste 20 åren. </a:t>
            </a:r>
            <a:br>
              <a:rPr lang="sv-SE" sz="1800" kern="0" dirty="0">
                <a:solidFill>
                  <a:schemeClr val="tx1"/>
                </a:solidFill>
                <a:latin typeface="+mn-lt"/>
              </a:rPr>
            </a:br>
            <a:endParaRPr lang="sv-SE" sz="1800" kern="0" dirty="0">
              <a:solidFill>
                <a:schemeClr val="tx1"/>
              </a:solidFill>
              <a:latin typeface="+mn-lt"/>
            </a:endParaRPr>
          </a:p>
          <a:p>
            <a:pPr marL="457200" indent="-457200" algn="l">
              <a:lnSpc>
                <a:spcPct val="90000"/>
              </a:lnSpc>
              <a:buFont typeface="Arial" panose="020B0604020202020204" pitchFamily="34" charset="0"/>
              <a:buChar char="•"/>
            </a:pPr>
            <a:r>
              <a:rPr lang="sv-SE" sz="1800" kern="0" dirty="0">
                <a:latin typeface="+mn-lt"/>
              </a:rPr>
              <a:t>Förebyggande insatser är centrala för att minska vårdbehoven. </a:t>
            </a:r>
            <a:br>
              <a:rPr lang="sv-SE" sz="1800" kern="0" dirty="0">
                <a:latin typeface="+mn-lt"/>
              </a:rPr>
            </a:br>
            <a:endParaRPr lang="sv-SE" sz="1800" kern="0" dirty="0">
              <a:latin typeface="+mn-lt"/>
            </a:endParaRPr>
          </a:p>
          <a:p>
            <a:pPr marL="457200" indent="-457200" algn="l">
              <a:lnSpc>
                <a:spcPct val="90000"/>
              </a:lnSpc>
              <a:buFont typeface="Arial" panose="020B0604020202020204" pitchFamily="34" charset="0"/>
              <a:buChar char="•"/>
            </a:pPr>
            <a:r>
              <a:rPr lang="sv-SE" sz="1800" kern="0" dirty="0">
                <a:solidFill>
                  <a:schemeClr val="tx1"/>
                </a:solidFill>
                <a:latin typeface="+mn-lt"/>
              </a:rPr>
              <a:t>Värderingsskiften hos nya generationer leder till högre krav </a:t>
            </a:r>
            <a:r>
              <a:rPr lang="sv-SE" sz="1800" kern="0">
                <a:solidFill>
                  <a:schemeClr val="tx1"/>
                </a:solidFill>
                <a:latin typeface="+mn-lt"/>
              </a:rPr>
              <a:t>och förväntningar. </a:t>
            </a:r>
            <a:endParaRPr lang="sv-SE" sz="1800" kern="0" dirty="0">
              <a:solidFill>
                <a:schemeClr val="tx1"/>
              </a:solidFill>
              <a:latin typeface="+mn-lt"/>
            </a:endParaRPr>
          </a:p>
          <a:p>
            <a:pPr algn="l">
              <a:lnSpc>
                <a:spcPct val="90000"/>
              </a:lnSpc>
            </a:pPr>
            <a:endParaRPr lang="sv-SE" sz="3200" kern="0" spc="300" dirty="0"/>
          </a:p>
        </p:txBody>
      </p:sp>
      <p:pic>
        <p:nvPicPr>
          <p:cNvPr id="18" name="Bildobjekt 17">
            <a:extLst>
              <a:ext uri="{FF2B5EF4-FFF2-40B4-BE49-F238E27FC236}">
                <a16:creationId xmlns:a16="http://schemas.microsoft.com/office/drawing/2014/main" id="{228840A9-0F46-E54A-8BD9-5077A0D37DE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2643" y="1339469"/>
            <a:ext cx="1284860" cy="1284860"/>
          </a:xfrm>
          <a:prstGeom prst="rect">
            <a:avLst/>
          </a:prstGeom>
        </p:spPr>
      </p:pic>
      <p:sp>
        <p:nvSpPr>
          <p:cNvPr id="3" name="Platshållare för datum 2">
            <a:extLst>
              <a:ext uri="{FF2B5EF4-FFF2-40B4-BE49-F238E27FC236}">
                <a16:creationId xmlns:a16="http://schemas.microsoft.com/office/drawing/2014/main" id="{CD39A4C4-FD11-A648-B0EA-E123506A1964}"/>
              </a:ext>
            </a:extLst>
          </p:cNvPr>
          <p:cNvSpPr>
            <a:spLocks noGrp="1"/>
          </p:cNvSpPr>
          <p:nvPr>
            <p:ph type="dt" sz="half" idx="2"/>
          </p:nvPr>
        </p:nvSpPr>
        <p:spPr/>
        <p:txBody>
          <a:bodyPr/>
          <a:lstStyle/>
          <a:p>
            <a:r>
              <a:rPr lang="sv-SE"/>
              <a:t>2019-11-11</a:t>
            </a:r>
          </a:p>
        </p:txBody>
      </p:sp>
      <p:sp>
        <p:nvSpPr>
          <p:cNvPr id="6" name="Platshållare för bildnummer 5">
            <a:extLst>
              <a:ext uri="{FF2B5EF4-FFF2-40B4-BE49-F238E27FC236}">
                <a16:creationId xmlns:a16="http://schemas.microsoft.com/office/drawing/2014/main" id="{D9B6BBF9-C12F-7144-9E53-BCD068B23004}"/>
              </a:ext>
            </a:extLst>
          </p:cNvPr>
          <p:cNvSpPr>
            <a:spLocks noGrp="1"/>
          </p:cNvSpPr>
          <p:nvPr>
            <p:ph type="sldNum" sz="quarter" idx="4"/>
          </p:nvPr>
        </p:nvSpPr>
        <p:spPr/>
        <p:txBody>
          <a:bodyPr/>
          <a:lstStyle/>
          <a:p>
            <a:fld id="{C1A088CD-CCDE-49E5-84E6-67161CD99BDA}" type="slidenum">
              <a:rPr lang="sv-SE" smtClean="0"/>
              <a:pPr/>
              <a:t>23</a:t>
            </a:fld>
            <a:endParaRPr lang="sv-SE"/>
          </a:p>
        </p:txBody>
      </p:sp>
      <p:sp>
        <p:nvSpPr>
          <p:cNvPr id="7" name="Platshållare för sidfot 6">
            <a:extLst>
              <a:ext uri="{FF2B5EF4-FFF2-40B4-BE49-F238E27FC236}">
                <a16:creationId xmlns:a16="http://schemas.microsoft.com/office/drawing/2014/main" id="{FD2EC1B0-F592-7D41-B5FB-B59E0368E86E}"/>
              </a:ext>
            </a:extLst>
          </p:cNvPr>
          <p:cNvSpPr>
            <a:spLocks noGrp="1"/>
          </p:cNvSpPr>
          <p:nvPr>
            <p:ph type="ftr" sz="quarter" idx="3"/>
          </p:nvPr>
        </p:nvSpPr>
        <p:spPr/>
        <p:txBody>
          <a:bodyPr/>
          <a:lstStyle/>
          <a:p>
            <a:r>
              <a:rPr lang="sv-SE"/>
              <a:t>Hälso- och sjukvårdsförvaltningen</a:t>
            </a:r>
          </a:p>
        </p:txBody>
      </p:sp>
    </p:spTree>
    <p:extLst>
      <p:ext uri="{BB962C8B-B14F-4D97-AF65-F5344CB8AC3E}">
        <p14:creationId xmlns:p14="http://schemas.microsoft.com/office/powerpoint/2010/main" val="3213268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ate Placeholder 3">
            <a:extLst>
              <a:ext uri="{FF2B5EF4-FFF2-40B4-BE49-F238E27FC236}">
                <a16:creationId xmlns:a16="http://schemas.microsoft.com/office/drawing/2014/main" id="{D0F702EB-4341-7941-AA37-A713BB89447A}"/>
              </a:ext>
            </a:extLst>
          </p:cNvPr>
          <p:cNvSpPr txBox="1">
            <a:spLocks/>
          </p:cNvSpPr>
          <p:nvPr/>
        </p:nvSpPr>
        <p:spPr bwMode="auto">
          <a:xfrm>
            <a:off x="8534401" y="237635"/>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B994E8D3-EB01-4B97-B7C9-9BC7CD4011D7}" type="datetime1">
              <a:rPr lang="sv-SE" smtClean="0"/>
              <a:pPr/>
              <a:t>2019-11-26</a:t>
            </a:fld>
            <a:endParaRPr lang="sv-SE"/>
          </a:p>
        </p:txBody>
      </p:sp>
      <p:sp>
        <p:nvSpPr>
          <p:cNvPr id="25" name="Footer Placeholder 4">
            <a:extLst>
              <a:ext uri="{FF2B5EF4-FFF2-40B4-BE49-F238E27FC236}">
                <a16:creationId xmlns:a16="http://schemas.microsoft.com/office/drawing/2014/main" id="{3CB16122-3FA7-2C43-A01E-41657C2E4897}"/>
              </a:ext>
            </a:extLst>
          </p:cNvPr>
          <p:cNvSpPr txBox="1">
            <a:spLocks/>
          </p:cNvSpPr>
          <p:nvPr/>
        </p:nvSpPr>
        <p:spPr bwMode="auto">
          <a:xfrm>
            <a:off x="8534401" y="655027"/>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r>
              <a:rPr lang="sv-SE"/>
              <a:t>Organisation/Namn</a:t>
            </a:r>
          </a:p>
        </p:txBody>
      </p:sp>
      <p:sp>
        <p:nvSpPr>
          <p:cNvPr id="26" name="Slide Number Placeholder 5">
            <a:extLst>
              <a:ext uri="{FF2B5EF4-FFF2-40B4-BE49-F238E27FC236}">
                <a16:creationId xmlns:a16="http://schemas.microsoft.com/office/drawing/2014/main" id="{FEF90D2B-710D-6348-A888-21FBAC547DF8}"/>
              </a:ext>
            </a:extLst>
          </p:cNvPr>
          <p:cNvSpPr txBox="1">
            <a:spLocks/>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DDBEBB44-B4B5-45AD-87A9-3B8A569A17F0}" type="slidenum">
              <a:rPr lang="sv-SE" smtClean="0"/>
              <a:pPr/>
              <a:t>3</a:t>
            </a:fld>
            <a:endParaRPr lang="sv-SE"/>
          </a:p>
        </p:txBody>
      </p:sp>
      <p:sp>
        <p:nvSpPr>
          <p:cNvPr id="27" name="Rektangel 1">
            <a:extLst>
              <a:ext uri="{FF2B5EF4-FFF2-40B4-BE49-F238E27FC236}">
                <a16:creationId xmlns:a16="http://schemas.microsoft.com/office/drawing/2014/main" id="{1E5797B6-7456-0641-B8D4-38B263CD81A6}"/>
              </a:ext>
            </a:extLst>
          </p:cNvPr>
          <p:cNvSpPr/>
          <p:nvPr/>
        </p:nvSpPr>
        <p:spPr bwMode="auto">
          <a:xfrm>
            <a:off x="0" y="0"/>
            <a:ext cx="12192000" cy="949234"/>
          </a:xfrm>
          <a:prstGeom prst="rect">
            <a:avLst/>
          </a:prstGeom>
          <a:solidFill>
            <a:srgbClr val="E9E3D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a:ln>
                <a:noFill/>
              </a:ln>
              <a:solidFill>
                <a:schemeClr val="tx1"/>
              </a:solidFill>
              <a:effectLst/>
              <a:latin typeface="Verdana" pitchFamily="34" charset="0"/>
              <a:ea typeface="Geneva" pitchFamily="1" charset="-128"/>
            </a:endParaRPr>
          </a:p>
        </p:txBody>
      </p:sp>
      <p:sp>
        <p:nvSpPr>
          <p:cNvPr id="28" name="Rectangle 4">
            <a:extLst>
              <a:ext uri="{FF2B5EF4-FFF2-40B4-BE49-F238E27FC236}">
                <a16:creationId xmlns:a16="http://schemas.microsoft.com/office/drawing/2014/main" id="{82012267-A550-9549-AD7D-6C4EFE2EA7E9}"/>
              </a:ext>
            </a:extLst>
          </p:cNvPr>
          <p:cNvSpPr txBox="1">
            <a:spLocks noChangeArrowheads="1"/>
          </p:cNvSpPr>
          <p:nvPr/>
        </p:nvSpPr>
        <p:spPr bwMode="auto">
          <a:xfrm>
            <a:off x="8534401" y="237635"/>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07247E4C-788B-4A49-9CDC-725142477515}" type="datetime1">
              <a:rPr lang="sv-SE" smtClean="0"/>
              <a:pPr/>
              <a:t>2019-11-26</a:t>
            </a:fld>
            <a:endParaRPr lang="sv-SE" dirty="0"/>
          </a:p>
        </p:txBody>
      </p:sp>
      <p:sp>
        <p:nvSpPr>
          <p:cNvPr id="30" name="Rectangle 6">
            <a:extLst>
              <a:ext uri="{FF2B5EF4-FFF2-40B4-BE49-F238E27FC236}">
                <a16:creationId xmlns:a16="http://schemas.microsoft.com/office/drawing/2014/main" id="{2DA67050-5BB9-AB4C-B0F9-1ACFA8792217}"/>
              </a:ext>
            </a:extLst>
          </p:cNvPr>
          <p:cNvSpPr txBox="1">
            <a:spLocks noChangeArrowheads="1"/>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65EAC295-B5BC-4B98-BE11-8B11DB9261CC}" type="slidenum">
              <a:rPr lang="sv-SE" smtClean="0"/>
              <a:pPr/>
              <a:t>3</a:t>
            </a:fld>
            <a:endParaRPr lang="sv-SE"/>
          </a:p>
        </p:txBody>
      </p:sp>
      <p:pic>
        <p:nvPicPr>
          <p:cNvPr id="31" name="Bild 3">
            <a:extLst>
              <a:ext uri="{FF2B5EF4-FFF2-40B4-BE49-F238E27FC236}">
                <a16:creationId xmlns:a16="http://schemas.microsoft.com/office/drawing/2014/main" id="{1A7739AD-431B-6143-9BAD-C82A2BE1691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32643" y="287739"/>
            <a:ext cx="1997319" cy="357545"/>
          </a:xfrm>
          <a:prstGeom prst="rect">
            <a:avLst/>
          </a:prstGeom>
        </p:spPr>
      </p:pic>
      <p:grpSp>
        <p:nvGrpSpPr>
          <p:cNvPr id="32" name="Grupp 2">
            <a:extLst>
              <a:ext uri="{FF2B5EF4-FFF2-40B4-BE49-F238E27FC236}">
                <a16:creationId xmlns:a16="http://schemas.microsoft.com/office/drawing/2014/main" id="{67AADB20-BAA8-AB4D-9AAC-61D761480AD5}"/>
              </a:ext>
            </a:extLst>
          </p:cNvPr>
          <p:cNvGrpSpPr/>
          <p:nvPr/>
        </p:nvGrpSpPr>
        <p:grpSpPr>
          <a:xfrm>
            <a:off x="12047537" y="3175"/>
            <a:ext cx="144463" cy="788988"/>
            <a:chOff x="12047537" y="3175"/>
            <a:chExt cx="144463" cy="788988"/>
          </a:xfrm>
        </p:grpSpPr>
        <p:sp>
          <p:nvSpPr>
            <p:cNvPr id="33" name="Rectangle 30">
              <a:extLst>
                <a:ext uri="{FF2B5EF4-FFF2-40B4-BE49-F238E27FC236}">
                  <a16:creationId xmlns:a16="http://schemas.microsoft.com/office/drawing/2014/main" id="{DE120B0D-D818-5D43-A60E-646A67BB09D5}"/>
                </a:ext>
              </a:extLst>
            </p:cNvPr>
            <p:cNvSpPr>
              <a:spLocks noChangeAspect="1" noChangeArrowheads="1"/>
            </p:cNvSpPr>
            <p:nvPr userDrawn="1"/>
          </p:nvSpPr>
          <p:spPr bwMode="auto">
            <a:xfrm>
              <a:off x="12047537" y="3175"/>
              <a:ext cx="144463" cy="144463"/>
            </a:xfrm>
            <a:prstGeom prst="rect">
              <a:avLst/>
            </a:prstGeom>
            <a:solidFill>
              <a:schemeClr val="accent2"/>
            </a:solidFill>
            <a:ln>
              <a:noFill/>
            </a:ln>
            <a:effectLst/>
          </p:spPr>
          <p:txBody>
            <a:bodyPr anchor="ctr">
              <a:spAutoFit/>
            </a:bodyPr>
            <a:lstStyle/>
            <a:p>
              <a:endParaRPr lang="sv-SE"/>
            </a:p>
          </p:txBody>
        </p:sp>
        <p:sp>
          <p:nvSpPr>
            <p:cNvPr id="34" name="Rectangle 31">
              <a:extLst>
                <a:ext uri="{FF2B5EF4-FFF2-40B4-BE49-F238E27FC236}">
                  <a16:creationId xmlns:a16="http://schemas.microsoft.com/office/drawing/2014/main" id="{2D3BA697-F721-D54C-B4F3-FB3159471CDB}"/>
                </a:ext>
              </a:extLst>
            </p:cNvPr>
            <p:cNvSpPr>
              <a:spLocks noChangeAspect="1" noChangeArrowheads="1"/>
            </p:cNvSpPr>
            <p:nvPr userDrawn="1"/>
          </p:nvSpPr>
          <p:spPr bwMode="auto">
            <a:xfrm>
              <a:off x="12047537" y="222250"/>
              <a:ext cx="144463" cy="144463"/>
            </a:xfrm>
            <a:prstGeom prst="rect">
              <a:avLst/>
            </a:prstGeom>
            <a:solidFill>
              <a:schemeClr val="accent2"/>
            </a:solidFill>
            <a:ln>
              <a:noFill/>
            </a:ln>
            <a:effectLst/>
          </p:spPr>
          <p:txBody>
            <a:bodyPr anchor="ctr">
              <a:spAutoFit/>
            </a:bodyPr>
            <a:lstStyle/>
            <a:p>
              <a:endParaRPr lang="sv-SE"/>
            </a:p>
          </p:txBody>
        </p:sp>
        <p:sp>
          <p:nvSpPr>
            <p:cNvPr id="35" name="Rectangle 32">
              <a:extLst>
                <a:ext uri="{FF2B5EF4-FFF2-40B4-BE49-F238E27FC236}">
                  <a16:creationId xmlns:a16="http://schemas.microsoft.com/office/drawing/2014/main" id="{0502076E-816C-1547-9E83-8D713EDB596E}"/>
                </a:ext>
              </a:extLst>
            </p:cNvPr>
            <p:cNvSpPr>
              <a:spLocks noChangeAspect="1" noChangeArrowheads="1"/>
            </p:cNvSpPr>
            <p:nvPr userDrawn="1"/>
          </p:nvSpPr>
          <p:spPr bwMode="auto">
            <a:xfrm>
              <a:off x="12047537" y="434975"/>
              <a:ext cx="144463" cy="144463"/>
            </a:xfrm>
            <a:prstGeom prst="rect">
              <a:avLst/>
            </a:prstGeom>
            <a:solidFill>
              <a:schemeClr val="accent1"/>
            </a:solidFill>
            <a:ln>
              <a:noFill/>
            </a:ln>
            <a:effectLst/>
          </p:spPr>
          <p:txBody>
            <a:bodyPr anchor="ctr">
              <a:spAutoFit/>
            </a:bodyPr>
            <a:lstStyle/>
            <a:p>
              <a:endParaRPr lang="sv-SE"/>
            </a:p>
          </p:txBody>
        </p:sp>
        <p:sp>
          <p:nvSpPr>
            <p:cNvPr id="36" name="Rectangle 33">
              <a:extLst>
                <a:ext uri="{FF2B5EF4-FFF2-40B4-BE49-F238E27FC236}">
                  <a16:creationId xmlns:a16="http://schemas.microsoft.com/office/drawing/2014/main" id="{FADF43E3-36A0-E948-BA7F-33ED8CA64435}"/>
                </a:ext>
              </a:extLst>
            </p:cNvPr>
            <p:cNvSpPr>
              <a:spLocks noChangeAspect="1" noChangeArrowheads="1"/>
            </p:cNvSpPr>
            <p:nvPr userDrawn="1"/>
          </p:nvSpPr>
          <p:spPr bwMode="auto">
            <a:xfrm>
              <a:off x="12047537" y="647700"/>
              <a:ext cx="144463" cy="144463"/>
            </a:xfrm>
            <a:prstGeom prst="rect">
              <a:avLst/>
            </a:prstGeom>
            <a:solidFill>
              <a:schemeClr val="accent2"/>
            </a:solidFill>
            <a:ln>
              <a:noFill/>
            </a:ln>
            <a:effectLst/>
          </p:spPr>
          <p:txBody>
            <a:bodyPr anchor="ctr">
              <a:spAutoFit/>
            </a:bodyPr>
            <a:lstStyle/>
            <a:p>
              <a:endParaRPr lang="sv-SE"/>
            </a:p>
          </p:txBody>
        </p:sp>
      </p:grpSp>
      <p:sp>
        <p:nvSpPr>
          <p:cNvPr id="2" name="Rubrik 1">
            <a:extLst>
              <a:ext uri="{FF2B5EF4-FFF2-40B4-BE49-F238E27FC236}">
                <a16:creationId xmlns:a16="http://schemas.microsoft.com/office/drawing/2014/main" id="{C0DF8260-4BE7-4F12-889B-3CCEFDA1AF81}"/>
              </a:ext>
            </a:extLst>
          </p:cNvPr>
          <p:cNvSpPr>
            <a:spLocks noGrp="1"/>
          </p:cNvSpPr>
          <p:nvPr>
            <p:ph type="ctrTitle"/>
          </p:nvPr>
        </p:nvSpPr>
        <p:spPr>
          <a:xfrm>
            <a:off x="914400" y="3965893"/>
            <a:ext cx="10363200" cy="788101"/>
          </a:xfrm>
        </p:spPr>
        <p:txBody>
          <a:bodyPr/>
          <a:lstStyle/>
          <a:p>
            <a:r>
              <a:rPr lang="sv-SE" sz="4400" b="1" spc="200" dirty="0">
                <a:solidFill>
                  <a:schemeClr val="bg1"/>
                </a:solidFill>
              </a:rPr>
              <a:t>KUNSKAPSSTYRNING</a:t>
            </a:r>
          </a:p>
        </p:txBody>
      </p:sp>
      <p:pic>
        <p:nvPicPr>
          <p:cNvPr id="6" name="Bildobjekt 5">
            <a:extLst>
              <a:ext uri="{FF2B5EF4-FFF2-40B4-BE49-F238E27FC236}">
                <a16:creationId xmlns:a16="http://schemas.microsoft.com/office/drawing/2014/main" id="{EFB36B0A-2C39-214C-9701-24060C99A1F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2642" y="1339468"/>
            <a:ext cx="2473579" cy="2473579"/>
          </a:xfrm>
          <a:prstGeom prst="rect">
            <a:avLst/>
          </a:prstGeom>
        </p:spPr>
      </p:pic>
      <p:sp>
        <p:nvSpPr>
          <p:cNvPr id="19" name="Title 6">
            <a:extLst>
              <a:ext uri="{FF2B5EF4-FFF2-40B4-BE49-F238E27FC236}">
                <a16:creationId xmlns:a16="http://schemas.microsoft.com/office/drawing/2014/main" id="{FC3600E1-8179-1E43-BA3D-9F7FE36875C3}"/>
              </a:ext>
            </a:extLst>
          </p:cNvPr>
          <p:cNvSpPr txBox="1">
            <a:spLocks/>
          </p:cNvSpPr>
          <p:nvPr/>
        </p:nvSpPr>
        <p:spPr bwMode="auto">
          <a:xfrm>
            <a:off x="3809999" y="1838325"/>
            <a:ext cx="6846277" cy="3812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ctr"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a:lstStyle>
          <a:p>
            <a:pPr algn="l">
              <a:lnSpc>
                <a:spcPct val="90000"/>
              </a:lnSpc>
            </a:pPr>
            <a:r>
              <a:rPr lang="sv-SE" sz="1800" kern="0" spc="300" dirty="0"/>
              <a:t>UTREDNINGENS UPPDRAG</a:t>
            </a:r>
          </a:p>
          <a:p>
            <a:pPr algn="l">
              <a:lnSpc>
                <a:spcPct val="90000"/>
              </a:lnSpc>
            </a:pPr>
            <a:endParaRPr lang="sv-SE" sz="1800" kern="0" spc="300" dirty="0"/>
          </a:p>
          <a:p>
            <a:pPr marL="457200" indent="-457200" algn="l">
              <a:lnSpc>
                <a:spcPct val="90000"/>
              </a:lnSpc>
              <a:buFont typeface="Arial" panose="020B0604020202020204" pitchFamily="34" charset="0"/>
              <a:buChar char="•"/>
            </a:pPr>
            <a:r>
              <a:rPr lang="sv-SE" sz="1800" kern="0" dirty="0">
                <a:latin typeface="+mn-lt"/>
              </a:rPr>
              <a:t>Beskriva, analysera och presentera utmaningar och möjliga lösningar inför 2040</a:t>
            </a:r>
          </a:p>
          <a:p>
            <a:pPr algn="l">
              <a:lnSpc>
                <a:spcPct val="90000"/>
              </a:lnSpc>
            </a:pPr>
            <a:endParaRPr lang="sv-SE" sz="1800" kern="0" dirty="0">
              <a:latin typeface="+mn-lt"/>
            </a:endParaRPr>
          </a:p>
          <a:p>
            <a:pPr marL="457200" indent="-457200" algn="l">
              <a:lnSpc>
                <a:spcPct val="90000"/>
              </a:lnSpc>
              <a:buFont typeface="Arial" panose="020B0604020202020204" pitchFamily="34" charset="0"/>
              <a:buChar char="•"/>
            </a:pPr>
            <a:r>
              <a:rPr lang="sv-SE" sz="1800" kern="0" dirty="0">
                <a:latin typeface="+mn-lt"/>
              </a:rPr>
              <a:t>Ta fram underlag för beslut som säkerställer en långsiktig och hållbar planering för invånarnas framtida behov av hälso- och sjukvård</a:t>
            </a:r>
          </a:p>
          <a:p>
            <a:pPr algn="l">
              <a:lnSpc>
                <a:spcPct val="90000"/>
              </a:lnSpc>
            </a:pPr>
            <a:endParaRPr lang="sv-SE" sz="1800" kern="0" dirty="0">
              <a:latin typeface="+mn-lt"/>
            </a:endParaRPr>
          </a:p>
          <a:p>
            <a:pPr marL="457200" indent="-457200" algn="l">
              <a:lnSpc>
                <a:spcPct val="90000"/>
              </a:lnSpc>
              <a:buFont typeface="Arial" panose="020B0604020202020204" pitchFamily="34" charset="0"/>
              <a:buChar char="•"/>
            </a:pPr>
            <a:r>
              <a:rPr lang="sv-SE" sz="1800" kern="0" dirty="0">
                <a:latin typeface="+mn-lt"/>
              </a:rPr>
              <a:t>Rapportera till parlamentarisk politikergrupp</a:t>
            </a:r>
          </a:p>
          <a:p>
            <a:pPr marL="457200" indent="-457200" algn="l">
              <a:lnSpc>
                <a:spcPct val="90000"/>
              </a:lnSpc>
              <a:buFont typeface="Arial" panose="020B0604020202020204" pitchFamily="34" charset="0"/>
              <a:buChar char="•"/>
            </a:pPr>
            <a:endParaRPr lang="sv-SE" sz="1800" kern="0" dirty="0">
              <a:latin typeface="+mn-lt"/>
            </a:endParaRPr>
          </a:p>
          <a:p>
            <a:pPr marL="457200" indent="-457200" algn="l">
              <a:lnSpc>
                <a:spcPct val="90000"/>
              </a:lnSpc>
              <a:buFont typeface="Arial" panose="020B0604020202020204" pitchFamily="34" charset="0"/>
              <a:buChar char="•"/>
            </a:pPr>
            <a:r>
              <a:rPr lang="sv-SE" sz="1800" kern="0" dirty="0">
                <a:latin typeface="+mn-lt"/>
              </a:rPr>
              <a:t>Ha ett tydligt framtidsfokus</a:t>
            </a:r>
          </a:p>
          <a:p>
            <a:pPr algn="l">
              <a:lnSpc>
                <a:spcPct val="90000"/>
              </a:lnSpc>
            </a:pPr>
            <a:endParaRPr lang="sv-SE" sz="1800" kern="0" spc="300" dirty="0">
              <a:latin typeface="+mn-lt"/>
            </a:endParaRPr>
          </a:p>
          <a:p>
            <a:pPr marL="457200" indent="-457200" algn="l">
              <a:lnSpc>
                <a:spcPct val="90000"/>
              </a:lnSpc>
              <a:buFont typeface="Arial" panose="020B0604020202020204" pitchFamily="34" charset="0"/>
              <a:buChar char="•"/>
            </a:pPr>
            <a:endParaRPr lang="sv-SE" sz="1800" kern="0" spc="300" dirty="0">
              <a:latin typeface="+mn-lt"/>
            </a:endParaRPr>
          </a:p>
          <a:p>
            <a:pPr algn="l">
              <a:lnSpc>
                <a:spcPct val="90000"/>
              </a:lnSpc>
            </a:pPr>
            <a:endParaRPr lang="sv-SE" sz="1800" kern="0" spc="300" dirty="0">
              <a:latin typeface="+mn-lt"/>
            </a:endParaRPr>
          </a:p>
          <a:p>
            <a:pPr marL="457200" indent="-457200" algn="l">
              <a:lnSpc>
                <a:spcPct val="90000"/>
              </a:lnSpc>
              <a:buFont typeface="Arial" panose="020B0604020202020204" pitchFamily="34" charset="0"/>
              <a:buChar char="•"/>
            </a:pPr>
            <a:endParaRPr lang="sv-SE" sz="1800" kern="0" spc="300" dirty="0">
              <a:latin typeface="+mn-lt"/>
            </a:endParaRPr>
          </a:p>
          <a:p>
            <a:pPr marL="457200" indent="-457200" algn="l">
              <a:lnSpc>
                <a:spcPct val="90000"/>
              </a:lnSpc>
              <a:buFont typeface="Arial" panose="020B0604020202020204" pitchFamily="34" charset="0"/>
              <a:buChar char="•"/>
            </a:pPr>
            <a:endParaRPr lang="sv-SE" sz="1800" kern="0" spc="300" dirty="0">
              <a:solidFill>
                <a:schemeClr val="tx1"/>
              </a:solidFill>
              <a:latin typeface="+mn-lt"/>
            </a:endParaRPr>
          </a:p>
          <a:p>
            <a:pPr marL="914400" lvl="1" indent="-457200">
              <a:lnSpc>
                <a:spcPct val="90000"/>
              </a:lnSpc>
              <a:buFont typeface="Arial" panose="020B0604020202020204" pitchFamily="34" charset="0"/>
              <a:buChar char="•"/>
            </a:pPr>
            <a:endParaRPr lang="sv-SE" sz="1800" kern="0" spc="300" dirty="0">
              <a:solidFill>
                <a:schemeClr val="tx1"/>
              </a:solidFill>
              <a:latin typeface="+mn-lt"/>
            </a:endParaRPr>
          </a:p>
          <a:p>
            <a:pPr marL="457200" indent="-457200" algn="l">
              <a:lnSpc>
                <a:spcPct val="90000"/>
              </a:lnSpc>
              <a:buFont typeface="Arial" panose="020B0604020202020204" pitchFamily="34" charset="0"/>
              <a:buChar char="•"/>
            </a:pPr>
            <a:endParaRPr lang="sv-SE" sz="3200" kern="0" spc="300" dirty="0"/>
          </a:p>
        </p:txBody>
      </p:sp>
      <p:sp>
        <p:nvSpPr>
          <p:cNvPr id="3" name="Platshållare för datum 2">
            <a:extLst>
              <a:ext uri="{FF2B5EF4-FFF2-40B4-BE49-F238E27FC236}">
                <a16:creationId xmlns:a16="http://schemas.microsoft.com/office/drawing/2014/main" id="{A727D6AD-6A1D-0A40-83A2-1D3F9231A87E}"/>
              </a:ext>
            </a:extLst>
          </p:cNvPr>
          <p:cNvSpPr>
            <a:spLocks noGrp="1"/>
          </p:cNvSpPr>
          <p:nvPr>
            <p:ph type="dt" sz="half" idx="2"/>
          </p:nvPr>
        </p:nvSpPr>
        <p:spPr/>
        <p:txBody>
          <a:bodyPr/>
          <a:lstStyle/>
          <a:p>
            <a:r>
              <a:rPr lang="sv-SE"/>
              <a:t>2019-11-11</a:t>
            </a:r>
          </a:p>
        </p:txBody>
      </p:sp>
      <p:sp>
        <p:nvSpPr>
          <p:cNvPr id="5" name="Platshållare för bildnummer 4">
            <a:extLst>
              <a:ext uri="{FF2B5EF4-FFF2-40B4-BE49-F238E27FC236}">
                <a16:creationId xmlns:a16="http://schemas.microsoft.com/office/drawing/2014/main" id="{0365EB7B-B066-014F-B8F2-BD95DBAE4DF9}"/>
              </a:ext>
            </a:extLst>
          </p:cNvPr>
          <p:cNvSpPr>
            <a:spLocks noGrp="1"/>
          </p:cNvSpPr>
          <p:nvPr>
            <p:ph type="sldNum" sz="quarter" idx="4"/>
          </p:nvPr>
        </p:nvSpPr>
        <p:spPr/>
        <p:txBody>
          <a:bodyPr/>
          <a:lstStyle/>
          <a:p>
            <a:fld id="{C1A088CD-CCDE-49E5-84E6-67161CD99BDA}" type="slidenum">
              <a:rPr lang="sv-SE" smtClean="0"/>
              <a:pPr/>
              <a:t>3</a:t>
            </a:fld>
            <a:endParaRPr lang="sv-SE"/>
          </a:p>
        </p:txBody>
      </p:sp>
      <p:sp>
        <p:nvSpPr>
          <p:cNvPr id="7" name="Platshållare för sidfot 6">
            <a:extLst>
              <a:ext uri="{FF2B5EF4-FFF2-40B4-BE49-F238E27FC236}">
                <a16:creationId xmlns:a16="http://schemas.microsoft.com/office/drawing/2014/main" id="{1B3319CC-0473-EA41-A6B8-2FFDE74C32E2}"/>
              </a:ext>
            </a:extLst>
          </p:cNvPr>
          <p:cNvSpPr>
            <a:spLocks noGrp="1"/>
          </p:cNvSpPr>
          <p:nvPr>
            <p:ph type="ftr" sz="quarter" idx="3"/>
          </p:nvPr>
        </p:nvSpPr>
        <p:spPr/>
        <p:txBody>
          <a:bodyPr/>
          <a:lstStyle/>
          <a:p>
            <a:r>
              <a:rPr lang="sv-SE"/>
              <a:t>Hälso- och sjukvårdsförvaltningen</a:t>
            </a:r>
          </a:p>
        </p:txBody>
      </p:sp>
    </p:spTree>
    <p:extLst>
      <p:ext uri="{BB962C8B-B14F-4D97-AF65-F5344CB8AC3E}">
        <p14:creationId xmlns:p14="http://schemas.microsoft.com/office/powerpoint/2010/main" val="1617021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ate Placeholder 3">
            <a:extLst>
              <a:ext uri="{FF2B5EF4-FFF2-40B4-BE49-F238E27FC236}">
                <a16:creationId xmlns:a16="http://schemas.microsoft.com/office/drawing/2014/main" id="{D0F702EB-4341-7941-AA37-A713BB89447A}"/>
              </a:ext>
            </a:extLst>
          </p:cNvPr>
          <p:cNvSpPr txBox="1">
            <a:spLocks/>
          </p:cNvSpPr>
          <p:nvPr/>
        </p:nvSpPr>
        <p:spPr bwMode="auto">
          <a:xfrm>
            <a:off x="8534401" y="237635"/>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B994E8D3-EB01-4B97-B7C9-9BC7CD4011D7}" type="datetime1">
              <a:rPr lang="sv-SE" smtClean="0"/>
              <a:pPr/>
              <a:t>2019-11-26</a:t>
            </a:fld>
            <a:endParaRPr lang="sv-SE"/>
          </a:p>
        </p:txBody>
      </p:sp>
      <p:sp>
        <p:nvSpPr>
          <p:cNvPr id="25" name="Footer Placeholder 4">
            <a:extLst>
              <a:ext uri="{FF2B5EF4-FFF2-40B4-BE49-F238E27FC236}">
                <a16:creationId xmlns:a16="http://schemas.microsoft.com/office/drawing/2014/main" id="{3CB16122-3FA7-2C43-A01E-41657C2E4897}"/>
              </a:ext>
            </a:extLst>
          </p:cNvPr>
          <p:cNvSpPr txBox="1">
            <a:spLocks/>
          </p:cNvSpPr>
          <p:nvPr/>
        </p:nvSpPr>
        <p:spPr bwMode="auto">
          <a:xfrm>
            <a:off x="8534401" y="655027"/>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r>
              <a:rPr lang="sv-SE"/>
              <a:t>Organisation/Namn</a:t>
            </a:r>
          </a:p>
        </p:txBody>
      </p:sp>
      <p:sp>
        <p:nvSpPr>
          <p:cNvPr id="26" name="Slide Number Placeholder 5">
            <a:extLst>
              <a:ext uri="{FF2B5EF4-FFF2-40B4-BE49-F238E27FC236}">
                <a16:creationId xmlns:a16="http://schemas.microsoft.com/office/drawing/2014/main" id="{FEF90D2B-710D-6348-A888-21FBAC547DF8}"/>
              </a:ext>
            </a:extLst>
          </p:cNvPr>
          <p:cNvSpPr txBox="1">
            <a:spLocks/>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DDBEBB44-B4B5-45AD-87A9-3B8A569A17F0}" type="slidenum">
              <a:rPr lang="sv-SE" smtClean="0"/>
              <a:pPr/>
              <a:t>4</a:t>
            </a:fld>
            <a:endParaRPr lang="sv-SE"/>
          </a:p>
        </p:txBody>
      </p:sp>
      <p:sp>
        <p:nvSpPr>
          <p:cNvPr id="27" name="Rektangel 1">
            <a:extLst>
              <a:ext uri="{FF2B5EF4-FFF2-40B4-BE49-F238E27FC236}">
                <a16:creationId xmlns:a16="http://schemas.microsoft.com/office/drawing/2014/main" id="{1E5797B6-7456-0641-B8D4-38B263CD81A6}"/>
              </a:ext>
            </a:extLst>
          </p:cNvPr>
          <p:cNvSpPr/>
          <p:nvPr/>
        </p:nvSpPr>
        <p:spPr bwMode="auto">
          <a:xfrm>
            <a:off x="0" y="0"/>
            <a:ext cx="12192000" cy="949234"/>
          </a:xfrm>
          <a:prstGeom prst="rect">
            <a:avLst/>
          </a:prstGeom>
          <a:solidFill>
            <a:srgbClr val="E9E3D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a:ln>
                <a:noFill/>
              </a:ln>
              <a:solidFill>
                <a:schemeClr val="tx1"/>
              </a:solidFill>
              <a:effectLst/>
              <a:latin typeface="Verdana" pitchFamily="34" charset="0"/>
              <a:ea typeface="Geneva" pitchFamily="1" charset="-128"/>
            </a:endParaRPr>
          </a:p>
        </p:txBody>
      </p:sp>
      <p:sp>
        <p:nvSpPr>
          <p:cNvPr id="28" name="Rectangle 4">
            <a:extLst>
              <a:ext uri="{FF2B5EF4-FFF2-40B4-BE49-F238E27FC236}">
                <a16:creationId xmlns:a16="http://schemas.microsoft.com/office/drawing/2014/main" id="{82012267-A550-9549-AD7D-6C4EFE2EA7E9}"/>
              </a:ext>
            </a:extLst>
          </p:cNvPr>
          <p:cNvSpPr txBox="1">
            <a:spLocks noChangeArrowheads="1"/>
          </p:cNvSpPr>
          <p:nvPr/>
        </p:nvSpPr>
        <p:spPr bwMode="auto">
          <a:xfrm>
            <a:off x="8534401" y="237635"/>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07247E4C-788B-4A49-9CDC-725142477515}" type="datetime1">
              <a:rPr lang="sv-SE" smtClean="0"/>
              <a:pPr/>
              <a:t>2019-11-26</a:t>
            </a:fld>
            <a:endParaRPr lang="sv-SE" dirty="0"/>
          </a:p>
        </p:txBody>
      </p:sp>
      <p:sp>
        <p:nvSpPr>
          <p:cNvPr id="30" name="Rectangle 6">
            <a:extLst>
              <a:ext uri="{FF2B5EF4-FFF2-40B4-BE49-F238E27FC236}">
                <a16:creationId xmlns:a16="http://schemas.microsoft.com/office/drawing/2014/main" id="{2DA67050-5BB9-AB4C-B0F9-1ACFA8792217}"/>
              </a:ext>
            </a:extLst>
          </p:cNvPr>
          <p:cNvSpPr txBox="1">
            <a:spLocks noChangeArrowheads="1"/>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65EAC295-B5BC-4B98-BE11-8B11DB9261CC}" type="slidenum">
              <a:rPr lang="sv-SE" smtClean="0"/>
              <a:pPr/>
              <a:t>4</a:t>
            </a:fld>
            <a:endParaRPr lang="sv-SE"/>
          </a:p>
        </p:txBody>
      </p:sp>
      <p:pic>
        <p:nvPicPr>
          <p:cNvPr id="31" name="Bild 3">
            <a:extLst>
              <a:ext uri="{FF2B5EF4-FFF2-40B4-BE49-F238E27FC236}">
                <a16:creationId xmlns:a16="http://schemas.microsoft.com/office/drawing/2014/main" id="{1A7739AD-431B-6143-9BAD-C82A2BE1691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32643" y="287739"/>
            <a:ext cx="1997319" cy="357545"/>
          </a:xfrm>
          <a:prstGeom prst="rect">
            <a:avLst/>
          </a:prstGeom>
        </p:spPr>
      </p:pic>
      <p:grpSp>
        <p:nvGrpSpPr>
          <p:cNvPr id="32" name="Grupp 2">
            <a:extLst>
              <a:ext uri="{FF2B5EF4-FFF2-40B4-BE49-F238E27FC236}">
                <a16:creationId xmlns:a16="http://schemas.microsoft.com/office/drawing/2014/main" id="{67AADB20-BAA8-AB4D-9AAC-61D761480AD5}"/>
              </a:ext>
            </a:extLst>
          </p:cNvPr>
          <p:cNvGrpSpPr/>
          <p:nvPr/>
        </p:nvGrpSpPr>
        <p:grpSpPr>
          <a:xfrm>
            <a:off x="12047537" y="3175"/>
            <a:ext cx="144463" cy="788988"/>
            <a:chOff x="12047537" y="3175"/>
            <a:chExt cx="144463" cy="788988"/>
          </a:xfrm>
        </p:grpSpPr>
        <p:sp>
          <p:nvSpPr>
            <p:cNvPr id="33" name="Rectangle 30">
              <a:extLst>
                <a:ext uri="{FF2B5EF4-FFF2-40B4-BE49-F238E27FC236}">
                  <a16:creationId xmlns:a16="http://schemas.microsoft.com/office/drawing/2014/main" id="{DE120B0D-D818-5D43-A60E-646A67BB09D5}"/>
                </a:ext>
              </a:extLst>
            </p:cNvPr>
            <p:cNvSpPr>
              <a:spLocks noChangeAspect="1" noChangeArrowheads="1"/>
            </p:cNvSpPr>
            <p:nvPr userDrawn="1"/>
          </p:nvSpPr>
          <p:spPr bwMode="auto">
            <a:xfrm>
              <a:off x="12047537" y="3175"/>
              <a:ext cx="144463" cy="144463"/>
            </a:xfrm>
            <a:prstGeom prst="rect">
              <a:avLst/>
            </a:prstGeom>
            <a:solidFill>
              <a:schemeClr val="accent2"/>
            </a:solidFill>
            <a:ln>
              <a:noFill/>
            </a:ln>
            <a:effectLst/>
          </p:spPr>
          <p:txBody>
            <a:bodyPr anchor="ctr">
              <a:spAutoFit/>
            </a:bodyPr>
            <a:lstStyle/>
            <a:p>
              <a:endParaRPr lang="sv-SE"/>
            </a:p>
          </p:txBody>
        </p:sp>
        <p:sp>
          <p:nvSpPr>
            <p:cNvPr id="34" name="Rectangle 31">
              <a:extLst>
                <a:ext uri="{FF2B5EF4-FFF2-40B4-BE49-F238E27FC236}">
                  <a16:creationId xmlns:a16="http://schemas.microsoft.com/office/drawing/2014/main" id="{2D3BA697-F721-D54C-B4F3-FB3159471CDB}"/>
                </a:ext>
              </a:extLst>
            </p:cNvPr>
            <p:cNvSpPr>
              <a:spLocks noChangeAspect="1" noChangeArrowheads="1"/>
            </p:cNvSpPr>
            <p:nvPr userDrawn="1"/>
          </p:nvSpPr>
          <p:spPr bwMode="auto">
            <a:xfrm>
              <a:off x="12047537" y="222250"/>
              <a:ext cx="144463" cy="144463"/>
            </a:xfrm>
            <a:prstGeom prst="rect">
              <a:avLst/>
            </a:prstGeom>
            <a:solidFill>
              <a:schemeClr val="accent2"/>
            </a:solidFill>
            <a:ln>
              <a:noFill/>
            </a:ln>
            <a:effectLst/>
          </p:spPr>
          <p:txBody>
            <a:bodyPr anchor="ctr">
              <a:spAutoFit/>
            </a:bodyPr>
            <a:lstStyle/>
            <a:p>
              <a:endParaRPr lang="sv-SE"/>
            </a:p>
          </p:txBody>
        </p:sp>
        <p:sp>
          <p:nvSpPr>
            <p:cNvPr id="35" name="Rectangle 32">
              <a:extLst>
                <a:ext uri="{FF2B5EF4-FFF2-40B4-BE49-F238E27FC236}">
                  <a16:creationId xmlns:a16="http://schemas.microsoft.com/office/drawing/2014/main" id="{0502076E-816C-1547-9E83-8D713EDB596E}"/>
                </a:ext>
              </a:extLst>
            </p:cNvPr>
            <p:cNvSpPr>
              <a:spLocks noChangeAspect="1" noChangeArrowheads="1"/>
            </p:cNvSpPr>
            <p:nvPr userDrawn="1"/>
          </p:nvSpPr>
          <p:spPr bwMode="auto">
            <a:xfrm>
              <a:off x="12047537" y="434975"/>
              <a:ext cx="144463" cy="144463"/>
            </a:xfrm>
            <a:prstGeom prst="rect">
              <a:avLst/>
            </a:prstGeom>
            <a:solidFill>
              <a:schemeClr val="accent1"/>
            </a:solidFill>
            <a:ln>
              <a:noFill/>
            </a:ln>
            <a:effectLst/>
          </p:spPr>
          <p:txBody>
            <a:bodyPr anchor="ctr">
              <a:spAutoFit/>
            </a:bodyPr>
            <a:lstStyle/>
            <a:p>
              <a:endParaRPr lang="sv-SE"/>
            </a:p>
          </p:txBody>
        </p:sp>
        <p:sp>
          <p:nvSpPr>
            <p:cNvPr id="36" name="Rectangle 33">
              <a:extLst>
                <a:ext uri="{FF2B5EF4-FFF2-40B4-BE49-F238E27FC236}">
                  <a16:creationId xmlns:a16="http://schemas.microsoft.com/office/drawing/2014/main" id="{FADF43E3-36A0-E948-BA7F-33ED8CA64435}"/>
                </a:ext>
              </a:extLst>
            </p:cNvPr>
            <p:cNvSpPr>
              <a:spLocks noChangeAspect="1" noChangeArrowheads="1"/>
            </p:cNvSpPr>
            <p:nvPr userDrawn="1"/>
          </p:nvSpPr>
          <p:spPr bwMode="auto">
            <a:xfrm>
              <a:off x="12047537" y="647700"/>
              <a:ext cx="144463" cy="144463"/>
            </a:xfrm>
            <a:prstGeom prst="rect">
              <a:avLst/>
            </a:prstGeom>
            <a:solidFill>
              <a:schemeClr val="accent2"/>
            </a:solidFill>
            <a:ln>
              <a:noFill/>
            </a:ln>
            <a:effectLst/>
          </p:spPr>
          <p:txBody>
            <a:bodyPr anchor="ctr">
              <a:spAutoFit/>
            </a:bodyPr>
            <a:lstStyle/>
            <a:p>
              <a:endParaRPr lang="sv-SE"/>
            </a:p>
          </p:txBody>
        </p:sp>
      </p:grpSp>
      <p:sp>
        <p:nvSpPr>
          <p:cNvPr id="2" name="Rubrik 1">
            <a:extLst>
              <a:ext uri="{FF2B5EF4-FFF2-40B4-BE49-F238E27FC236}">
                <a16:creationId xmlns:a16="http://schemas.microsoft.com/office/drawing/2014/main" id="{C0DF8260-4BE7-4F12-889B-3CCEFDA1AF81}"/>
              </a:ext>
            </a:extLst>
          </p:cNvPr>
          <p:cNvSpPr>
            <a:spLocks noGrp="1"/>
          </p:cNvSpPr>
          <p:nvPr>
            <p:ph type="ctrTitle"/>
          </p:nvPr>
        </p:nvSpPr>
        <p:spPr>
          <a:xfrm>
            <a:off x="914400" y="3965893"/>
            <a:ext cx="10363200" cy="788101"/>
          </a:xfrm>
        </p:spPr>
        <p:txBody>
          <a:bodyPr/>
          <a:lstStyle/>
          <a:p>
            <a:r>
              <a:rPr lang="sv-SE" sz="4400" b="1" spc="200" dirty="0">
                <a:solidFill>
                  <a:schemeClr val="bg1"/>
                </a:solidFill>
              </a:rPr>
              <a:t>KUNSKAPSSTYRNING</a:t>
            </a:r>
          </a:p>
        </p:txBody>
      </p:sp>
      <p:pic>
        <p:nvPicPr>
          <p:cNvPr id="6" name="Bildobjekt 5">
            <a:extLst>
              <a:ext uri="{FF2B5EF4-FFF2-40B4-BE49-F238E27FC236}">
                <a16:creationId xmlns:a16="http://schemas.microsoft.com/office/drawing/2014/main" id="{EFB36B0A-2C39-214C-9701-24060C99A1F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2643" y="1339469"/>
            <a:ext cx="1284860" cy="1284860"/>
          </a:xfrm>
          <a:prstGeom prst="rect">
            <a:avLst/>
          </a:prstGeom>
        </p:spPr>
      </p:pic>
      <p:sp>
        <p:nvSpPr>
          <p:cNvPr id="19" name="Title 6">
            <a:extLst>
              <a:ext uri="{FF2B5EF4-FFF2-40B4-BE49-F238E27FC236}">
                <a16:creationId xmlns:a16="http://schemas.microsoft.com/office/drawing/2014/main" id="{FC3600E1-8179-1E43-BA3D-9F7FE36875C3}"/>
              </a:ext>
            </a:extLst>
          </p:cNvPr>
          <p:cNvSpPr txBox="1">
            <a:spLocks/>
          </p:cNvSpPr>
          <p:nvPr/>
        </p:nvSpPr>
        <p:spPr bwMode="auto">
          <a:xfrm>
            <a:off x="2078355" y="1420933"/>
            <a:ext cx="8915400" cy="1863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ctr"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a:lstStyle>
          <a:p>
            <a:pPr algn="l">
              <a:lnSpc>
                <a:spcPct val="90000"/>
              </a:lnSpc>
            </a:pPr>
            <a:r>
              <a:rPr lang="sv-SE" sz="1800" kern="0" spc="300" dirty="0"/>
              <a:t>METODIK: FRÅN FRAMTIDSSCENARIO TILL VÅRDSCENARIO</a:t>
            </a:r>
          </a:p>
          <a:p>
            <a:pPr algn="l">
              <a:lnSpc>
                <a:spcPct val="90000"/>
              </a:lnSpc>
            </a:pPr>
            <a:endParaRPr lang="sv-SE" sz="1800" kern="0" spc="300" dirty="0"/>
          </a:p>
          <a:p>
            <a:pPr algn="l">
              <a:lnSpc>
                <a:spcPct val="90000"/>
              </a:lnSpc>
            </a:pPr>
            <a:endParaRPr lang="sv-SE" sz="1800" kern="0" spc="300" dirty="0">
              <a:latin typeface="+mn-lt"/>
            </a:endParaRPr>
          </a:p>
          <a:p>
            <a:pPr marL="457200" indent="-457200" algn="l">
              <a:lnSpc>
                <a:spcPct val="90000"/>
              </a:lnSpc>
              <a:buFont typeface="Arial" panose="020B0604020202020204" pitchFamily="34" charset="0"/>
              <a:buChar char="•"/>
            </a:pPr>
            <a:endParaRPr lang="sv-SE" sz="1800" kern="0" spc="300" dirty="0">
              <a:latin typeface="+mn-lt"/>
            </a:endParaRPr>
          </a:p>
          <a:p>
            <a:pPr marL="457200" indent="-457200" algn="l">
              <a:lnSpc>
                <a:spcPct val="90000"/>
              </a:lnSpc>
              <a:buFont typeface="Arial" panose="020B0604020202020204" pitchFamily="34" charset="0"/>
              <a:buChar char="•"/>
            </a:pPr>
            <a:endParaRPr lang="sv-SE" sz="1800" kern="0" spc="300" dirty="0">
              <a:solidFill>
                <a:schemeClr val="tx1"/>
              </a:solidFill>
              <a:latin typeface="+mn-lt"/>
            </a:endParaRPr>
          </a:p>
          <a:p>
            <a:pPr marL="914400" lvl="1" indent="-457200">
              <a:lnSpc>
                <a:spcPct val="90000"/>
              </a:lnSpc>
              <a:buFont typeface="Arial" panose="020B0604020202020204" pitchFamily="34" charset="0"/>
              <a:buChar char="•"/>
            </a:pPr>
            <a:endParaRPr lang="sv-SE" sz="1800" kern="0" spc="300" dirty="0">
              <a:solidFill>
                <a:schemeClr val="tx1"/>
              </a:solidFill>
              <a:latin typeface="+mn-lt"/>
            </a:endParaRPr>
          </a:p>
          <a:p>
            <a:pPr marL="457200" indent="-457200" algn="l">
              <a:lnSpc>
                <a:spcPct val="90000"/>
              </a:lnSpc>
              <a:buFont typeface="Arial" panose="020B0604020202020204" pitchFamily="34" charset="0"/>
              <a:buChar char="•"/>
            </a:pPr>
            <a:endParaRPr lang="sv-SE" sz="3200" kern="0" spc="300" dirty="0"/>
          </a:p>
        </p:txBody>
      </p:sp>
      <p:pic>
        <p:nvPicPr>
          <p:cNvPr id="4" name="Bildobjekt 3">
            <a:extLst>
              <a:ext uri="{FF2B5EF4-FFF2-40B4-BE49-F238E27FC236}">
                <a16:creationId xmlns:a16="http://schemas.microsoft.com/office/drawing/2014/main" id="{F3C8E0BC-82CB-4847-B1CC-796F49F9E76D}"/>
              </a:ext>
            </a:extLst>
          </p:cNvPr>
          <p:cNvPicPr>
            <a:picLocks noChangeAspect="1"/>
          </p:cNvPicPr>
          <p:nvPr/>
        </p:nvPicPr>
        <p:blipFill rotWithShape="1">
          <a:blip r:embed="rId6">
            <a:extLst>
              <a:ext uri="{28A0092B-C50C-407E-A947-70E740481C1C}">
                <a14:useLocalDpi xmlns:a14="http://schemas.microsoft.com/office/drawing/2010/main" val="0"/>
              </a:ext>
            </a:extLst>
          </a:blip>
          <a:srcRect t="10211" r="31403"/>
          <a:stretch/>
        </p:blipFill>
        <p:spPr>
          <a:xfrm>
            <a:off x="2329962" y="2061274"/>
            <a:ext cx="7923782" cy="4796726"/>
          </a:xfrm>
          <a:prstGeom prst="rect">
            <a:avLst/>
          </a:prstGeom>
        </p:spPr>
      </p:pic>
      <p:sp>
        <p:nvSpPr>
          <p:cNvPr id="3" name="Platshållare för datum 2">
            <a:extLst>
              <a:ext uri="{FF2B5EF4-FFF2-40B4-BE49-F238E27FC236}">
                <a16:creationId xmlns:a16="http://schemas.microsoft.com/office/drawing/2014/main" id="{E1E218BD-6AE7-F54E-B6D8-6417CD3907B4}"/>
              </a:ext>
            </a:extLst>
          </p:cNvPr>
          <p:cNvSpPr>
            <a:spLocks noGrp="1"/>
          </p:cNvSpPr>
          <p:nvPr>
            <p:ph type="dt" sz="half" idx="2"/>
          </p:nvPr>
        </p:nvSpPr>
        <p:spPr/>
        <p:txBody>
          <a:bodyPr/>
          <a:lstStyle/>
          <a:p>
            <a:r>
              <a:rPr lang="sv-SE"/>
              <a:t>2019-11-11</a:t>
            </a:r>
          </a:p>
        </p:txBody>
      </p:sp>
      <p:sp>
        <p:nvSpPr>
          <p:cNvPr id="7" name="Platshållare för bildnummer 6">
            <a:extLst>
              <a:ext uri="{FF2B5EF4-FFF2-40B4-BE49-F238E27FC236}">
                <a16:creationId xmlns:a16="http://schemas.microsoft.com/office/drawing/2014/main" id="{18CBC2A9-2F37-EC48-80A5-3001708BCCD7}"/>
              </a:ext>
            </a:extLst>
          </p:cNvPr>
          <p:cNvSpPr>
            <a:spLocks noGrp="1"/>
          </p:cNvSpPr>
          <p:nvPr>
            <p:ph type="sldNum" sz="quarter" idx="4"/>
          </p:nvPr>
        </p:nvSpPr>
        <p:spPr/>
        <p:txBody>
          <a:bodyPr/>
          <a:lstStyle/>
          <a:p>
            <a:fld id="{C1A088CD-CCDE-49E5-84E6-67161CD99BDA}" type="slidenum">
              <a:rPr lang="sv-SE" smtClean="0"/>
              <a:pPr/>
              <a:t>4</a:t>
            </a:fld>
            <a:endParaRPr lang="sv-SE"/>
          </a:p>
        </p:txBody>
      </p:sp>
      <p:sp>
        <p:nvSpPr>
          <p:cNvPr id="8" name="Platshållare för sidfot 7">
            <a:extLst>
              <a:ext uri="{FF2B5EF4-FFF2-40B4-BE49-F238E27FC236}">
                <a16:creationId xmlns:a16="http://schemas.microsoft.com/office/drawing/2014/main" id="{DAC51976-1169-A14F-9989-305B4F844EEB}"/>
              </a:ext>
            </a:extLst>
          </p:cNvPr>
          <p:cNvSpPr>
            <a:spLocks noGrp="1"/>
          </p:cNvSpPr>
          <p:nvPr>
            <p:ph type="ftr" sz="quarter" idx="3"/>
          </p:nvPr>
        </p:nvSpPr>
        <p:spPr/>
        <p:txBody>
          <a:bodyPr/>
          <a:lstStyle/>
          <a:p>
            <a:r>
              <a:rPr lang="sv-SE"/>
              <a:t>Hälso- och sjukvårdsförvaltningen</a:t>
            </a:r>
          </a:p>
        </p:txBody>
      </p:sp>
    </p:spTree>
    <p:extLst>
      <p:ext uri="{BB962C8B-B14F-4D97-AF65-F5344CB8AC3E}">
        <p14:creationId xmlns:p14="http://schemas.microsoft.com/office/powerpoint/2010/main" val="2043002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ate Placeholder 3">
            <a:extLst>
              <a:ext uri="{FF2B5EF4-FFF2-40B4-BE49-F238E27FC236}">
                <a16:creationId xmlns:a16="http://schemas.microsoft.com/office/drawing/2014/main" id="{D0F702EB-4341-7941-AA37-A713BB89447A}"/>
              </a:ext>
            </a:extLst>
          </p:cNvPr>
          <p:cNvSpPr txBox="1">
            <a:spLocks/>
          </p:cNvSpPr>
          <p:nvPr/>
        </p:nvSpPr>
        <p:spPr bwMode="auto">
          <a:xfrm>
            <a:off x="8534401" y="237635"/>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B994E8D3-EB01-4B97-B7C9-9BC7CD4011D7}" type="datetime1">
              <a:rPr lang="sv-SE" smtClean="0"/>
              <a:pPr/>
              <a:t>2019-11-26</a:t>
            </a:fld>
            <a:endParaRPr lang="sv-SE"/>
          </a:p>
        </p:txBody>
      </p:sp>
      <p:sp>
        <p:nvSpPr>
          <p:cNvPr id="25" name="Footer Placeholder 4">
            <a:extLst>
              <a:ext uri="{FF2B5EF4-FFF2-40B4-BE49-F238E27FC236}">
                <a16:creationId xmlns:a16="http://schemas.microsoft.com/office/drawing/2014/main" id="{3CB16122-3FA7-2C43-A01E-41657C2E4897}"/>
              </a:ext>
            </a:extLst>
          </p:cNvPr>
          <p:cNvSpPr txBox="1">
            <a:spLocks/>
          </p:cNvSpPr>
          <p:nvPr/>
        </p:nvSpPr>
        <p:spPr bwMode="auto">
          <a:xfrm>
            <a:off x="8534401" y="655027"/>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r>
              <a:rPr lang="sv-SE"/>
              <a:t>Organisation/Namn</a:t>
            </a:r>
          </a:p>
        </p:txBody>
      </p:sp>
      <p:sp>
        <p:nvSpPr>
          <p:cNvPr id="26" name="Slide Number Placeholder 5">
            <a:extLst>
              <a:ext uri="{FF2B5EF4-FFF2-40B4-BE49-F238E27FC236}">
                <a16:creationId xmlns:a16="http://schemas.microsoft.com/office/drawing/2014/main" id="{FEF90D2B-710D-6348-A888-21FBAC547DF8}"/>
              </a:ext>
            </a:extLst>
          </p:cNvPr>
          <p:cNvSpPr txBox="1">
            <a:spLocks/>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DDBEBB44-B4B5-45AD-87A9-3B8A569A17F0}" type="slidenum">
              <a:rPr lang="sv-SE" smtClean="0"/>
              <a:pPr/>
              <a:t>5</a:t>
            </a:fld>
            <a:endParaRPr lang="sv-SE"/>
          </a:p>
        </p:txBody>
      </p:sp>
      <p:sp>
        <p:nvSpPr>
          <p:cNvPr id="27" name="Rektangel 1">
            <a:extLst>
              <a:ext uri="{FF2B5EF4-FFF2-40B4-BE49-F238E27FC236}">
                <a16:creationId xmlns:a16="http://schemas.microsoft.com/office/drawing/2014/main" id="{1E5797B6-7456-0641-B8D4-38B263CD81A6}"/>
              </a:ext>
            </a:extLst>
          </p:cNvPr>
          <p:cNvSpPr/>
          <p:nvPr/>
        </p:nvSpPr>
        <p:spPr bwMode="auto">
          <a:xfrm>
            <a:off x="0" y="0"/>
            <a:ext cx="12192000" cy="949234"/>
          </a:xfrm>
          <a:prstGeom prst="rect">
            <a:avLst/>
          </a:prstGeom>
          <a:solidFill>
            <a:srgbClr val="E9E3D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a:ln>
                <a:noFill/>
              </a:ln>
              <a:solidFill>
                <a:schemeClr val="tx1"/>
              </a:solidFill>
              <a:effectLst/>
              <a:latin typeface="Verdana" pitchFamily="34" charset="0"/>
              <a:ea typeface="Geneva" pitchFamily="1" charset="-128"/>
            </a:endParaRPr>
          </a:p>
        </p:txBody>
      </p:sp>
      <p:sp>
        <p:nvSpPr>
          <p:cNvPr id="28" name="Rectangle 4">
            <a:extLst>
              <a:ext uri="{FF2B5EF4-FFF2-40B4-BE49-F238E27FC236}">
                <a16:creationId xmlns:a16="http://schemas.microsoft.com/office/drawing/2014/main" id="{82012267-A550-9549-AD7D-6C4EFE2EA7E9}"/>
              </a:ext>
            </a:extLst>
          </p:cNvPr>
          <p:cNvSpPr txBox="1">
            <a:spLocks noChangeArrowheads="1"/>
          </p:cNvSpPr>
          <p:nvPr/>
        </p:nvSpPr>
        <p:spPr bwMode="auto">
          <a:xfrm>
            <a:off x="8534401" y="237635"/>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07247E4C-788B-4A49-9CDC-725142477515}" type="datetime1">
              <a:rPr lang="sv-SE" smtClean="0"/>
              <a:pPr/>
              <a:t>2019-11-26</a:t>
            </a:fld>
            <a:endParaRPr lang="sv-SE" dirty="0"/>
          </a:p>
        </p:txBody>
      </p:sp>
      <p:sp>
        <p:nvSpPr>
          <p:cNvPr id="30" name="Rectangle 6">
            <a:extLst>
              <a:ext uri="{FF2B5EF4-FFF2-40B4-BE49-F238E27FC236}">
                <a16:creationId xmlns:a16="http://schemas.microsoft.com/office/drawing/2014/main" id="{2DA67050-5BB9-AB4C-B0F9-1ACFA8792217}"/>
              </a:ext>
            </a:extLst>
          </p:cNvPr>
          <p:cNvSpPr txBox="1">
            <a:spLocks noChangeArrowheads="1"/>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65EAC295-B5BC-4B98-BE11-8B11DB9261CC}" type="slidenum">
              <a:rPr lang="sv-SE" smtClean="0"/>
              <a:pPr/>
              <a:t>5</a:t>
            </a:fld>
            <a:endParaRPr lang="sv-SE"/>
          </a:p>
        </p:txBody>
      </p:sp>
      <p:pic>
        <p:nvPicPr>
          <p:cNvPr id="31" name="Bild 3">
            <a:extLst>
              <a:ext uri="{FF2B5EF4-FFF2-40B4-BE49-F238E27FC236}">
                <a16:creationId xmlns:a16="http://schemas.microsoft.com/office/drawing/2014/main" id="{1A7739AD-431B-6143-9BAD-C82A2BE1691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32643" y="287739"/>
            <a:ext cx="1997319" cy="357545"/>
          </a:xfrm>
          <a:prstGeom prst="rect">
            <a:avLst/>
          </a:prstGeom>
        </p:spPr>
      </p:pic>
      <p:grpSp>
        <p:nvGrpSpPr>
          <p:cNvPr id="32" name="Grupp 2">
            <a:extLst>
              <a:ext uri="{FF2B5EF4-FFF2-40B4-BE49-F238E27FC236}">
                <a16:creationId xmlns:a16="http://schemas.microsoft.com/office/drawing/2014/main" id="{67AADB20-BAA8-AB4D-9AAC-61D761480AD5}"/>
              </a:ext>
            </a:extLst>
          </p:cNvPr>
          <p:cNvGrpSpPr/>
          <p:nvPr/>
        </p:nvGrpSpPr>
        <p:grpSpPr>
          <a:xfrm>
            <a:off x="12047537" y="3175"/>
            <a:ext cx="144463" cy="788988"/>
            <a:chOff x="12047537" y="3175"/>
            <a:chExt cx="144463" cy="788988"/>
          </a:xfrm>
        </p:grpSpPr>
        <p:sp>
          <p:nvSpPr>
            <p:cNvPr id="33" name="Rectangle 30">
              <a:extLst>
                <a:ext uri="{FF2B5EF4-FFF2-40B4-BE49-F238E27FC236}">
                  <a16:creationId xmlns:a16="http://schemas.microsoft.com/office/drawing/2014/main" id="{DE120B0D-D818-5D43-A60E-646A67BB09D5}"/>
                </a:ext>
              </a:extLst>
            </p:cNvPr>
            <p:cNvSpPr>
              <a:spLocks noChangeAspect="1" noChangeArrowheads="1"/>
            </p:cNvSpPr>
            <p:nvPr userDrawn="1"/>
          </p:nvSpPr>
          <p:spPr bwMode="auto">
            <a:xfrm>
              <a:off x="12047537" y="3175"/>
              <a:ext cx="144463" cy="144463"/>
            </a:xfrm>
            <a:prstGeom prst="rect">
              <a:avLst/>
            </a:prstGeom>
            <a:solidFill>
              <a:schemeClr val="accent2"/>
            </a:solidFill>
            <a:ln>
              <a:noFill/>
            </a:ln>
            <a:effectLst/>
          </p:spPr>
          <p:txBody>
            <a:bodyPr anchor="ctr">
              <a:spAutoFit/>
            </a:bodyPr>
            <a:lstStyle/>
            <a:p>
              <a:endParaRPr lang="sv-SE"/>
            </a:p>
          </p:txBody>
        </p:sp>
        <p:sp>
          <p:nvSpPr>
            <p:cNvPr id="34" name="Rectangle 31">
              <a:extLst>
                <a:ext uri="{FF2B5EF4-FFF2-40B4-BE49-F238E27FC236}">
                  <a16:creationId xmlns:a16="http://schemas.microsoft.com/office/drawing/2014/main" id="{2D3BA697-F721-D54C-B4F3-FB3159471CDB}"/>
                </a:ext>
              </a:extLst>
            </p:cNvPr>
            <p:cNvSpPr>
              <a:spLocks noChangeAspect="1" noChangeArrowheads="1"/>
            </p:cNvSpPr>
            <p:nvPr userDrawn="1"/>
          </p:nvSpPr>
          <p:spPr bwMode="auto">
            <a:xfrm>
              <a:off x="12047537" y="222250"/>
              <a:ext cx="144463" cy="144463"/>
            </a:xfrm>
            <a:prstGeom prst="rect">
              <a:avLst/>
            </a:prstGeom>
            <a:solidFill>
              <a:schemeClr val="accent2"/>
            </a:solidFill>
            <a:ln>
              <a:noFill/>
            </a:ln>
            <a:effectLst/>
          </p:spPr>
          <p:txBody>
            <a:bodyPr anchor="ctr">
              <a:spAutoFit/>
            </a:bodyPr>
            <a:lstStyle/>
            <a:p>
              <a:endParaRPr lang="sv-SE"/>
            </a:p>
          </p:txBody>
        </p:sp>
        <p:sp>
          <p:nvSpPr>
            <p:cNvPr id="35" name="Rectangle 32">
              <a:extLst>
                <a:ext uri="{FF2B5EF4-FFF2-40B4-BE49-F238E27FC236}">
                  <a16:creationId xmlns:a16="http://schemas.microsoft.com/office/drawing/2014/main" id="{0502076E-816C-1547-9E83-8D713EDB596E}"/>
                </a:ext>
              </a:extLst>
            </p:cNvPr>
            <p:cNvSpPr>
              <a:spLocks noChangeAspect="1" noChangeArrowheads="1"/>
            </p:cNvSpPr>
            <p:nvPr userDrawn="1"/>
          </p:nvSpPr>
          <p:spPr bwMode="auto">
            <a:xfrm>
              <a:off x="12047537" y="434975"/>
              <a:ext cx="144463" cy="144463"/>
            </a:xfrm>
            <a:prstGeom prst="rect">
              <a:avLst/>
            </a:prstGeom>
            <a:solidFill>
              <a:schemeClr val="accent1"/>
            </a:solidFill>
            <a:ln>
              <a:noFill/>
            </a:ln>
            <a:effectLst/>
          </p:spPr>
          <p:txBody>
            <a:bodyPr anchor="ctr">
              <a:spAutoFit/>
            </a:bodyPr>
            <a:lstStyle/>
            <a:p>
              <a:endParaRPr lang="sv-SE"/>
            </a:p>
          </p:txBody>
        </p:sp>
        <p:sp>
          <p:nvSpPr>
            <p:cNvPr id="36" name="Rectangle 33">
              <a:extLst>
                <a:ext uri="{FF2B5EF4-FFF2-40B4-BE49-F238E27FC236}">
                  <a16:creationId xmlns:a16="http://schemas.microsoft.com/office/drawing/2014/main" id="{FADF43E3-36A0-E948-BA7F-33ED8CA64435}"/>
                </a:ext>
              </a:extLst>
            </p:cNvPr>
            <p:cNvSpPr>
              <a:spLocks noChangeAspect="1" noChangeArrowheads="1"/>
            </p:cNvSpPr>
            <p:nvPr userDrawn="1"/>
          </p:nvSpPr>
          <p:spPr bwMode="auto">
            <a:xfrm>
              <a:off x="12047537" y="647700"/>
              <a:ext cx="144463" cy="144463"/>
            </a:xfrm>
            <a:prstGeom prst="rect">
              <a:avLst/>
            </a:prstGeom>
            <a:solidFill>
              <a:schemeClr val="accent2"/>
            </a:solidFill>
            <a:ln>
              <a:noFill/>
            </a:ln>
            <a:effectLst/>
          </p:spPr>
          <p:txBody>
            <a:bodyPr anchor="ctr">
              <a:spAutoFit/>
            </a:bodyPr>
            <a:lstStyle/>
            <a:p>
              <a:endParaRPr lang="sv-SE"/>
            </a:p>
          </p:txBody>
        </p:sp>
      </p:grpSp>
      <p:sp>
        <p:nvSpPr>
          <p:cNvPr id="2" name="Rubrik 1">
            <a:extLst>
              <a:ext uri="{FF2B5EF4-FFF2-40B4-BE49-F238E27FC236}">
                <a16:creationId xmlns:a16="http://schemas.microsoft.com/office/drawing/2014/main" id="{C0DF8260-4BE7-4F12-889B-3CCEFDA1AF81}"/>
              </a:ext>
            </a:extLst>
          </p:cNvPr>
          <p:cNvSpPr>
            <a:spLocks noGrp="1"/>
          </p:cNvSpPr>
          <p:nvPr>
            <p:ph type="ctrTitle"/>
          </p:nvPr>
        </p:nvSpPr>
        <p:spPr>
          <a:xfrm>
            <a:off x="914400" y="3965893"/>
            <a:ext cx="10363200" cy="788101"/>
          </a:xfrm>
        </p:spPr>
        <p:txBody>
          <a:bodyPr/>
          <a:lstStyle/>
          <a:p>
            <a:r>
              <a:rPr lang="sv-SE" sz="4400" b="1" spc="200" dirty="0">
                <a:solidFill>
                  <a:schemeClr val="bg1"/>
                </a:solidFill>
              </a:rPr>
              <a:t>KUNSKAPSSTYRNING</a:t>
            </a:r>
          </a:p>
        </p:txBody>
      </p:sp>
      <p:pic>
        <p:nvPicPr>
          <p:cNvPr id="6" name="Bildobjekt 5">
            <a:extLst>
              <a:ext uri="{FF2B5EF4-FFF2-40B4-BE49-F238E27FC236}">
                <a16:creationId xmlns:a16="http://schemas.microsoft.com/office/drawing/2014/main" id="{EFB36B0A-2C39-214C-9701-24060C99A1F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2643" y="1339469"/>
            <a:ext cx="1284860" cy="1284860"/>
          </a:xfrm>
          <a:prstGeom prst="rect">
            <a:avLst/>
          </a:prstGeom>
        </p:spPr>
      </p:pic>
      <p:sp>
        <p:nvSpPr>
          <p:cNvPr id="19" name="Title 6">
            <a:extLst>
              <a:ext uri="{FF2B5EF4-FFF2-40B4-BE49-F238E27FC236}">
                <a16:creationId xmlns:a16="http://schemas.microsoft.com/office/drawing/2014/main" id="{FC3600E1-8179-1E43-BA3D-9F7FE36875C3}"/>
              </a:ext>
            </a:extLst>
          </p:cNvPr>
          <p:cNvSpPr txBox="1">
            <a:spLocks/>
          </p:cNvSpPr>
          <p:nvPr/>
        </p:nvSpPr>
        <p:spPr bwMode="auto">
          <a:xfrm>
            <a:off x="2362200" y="1838325"/>
            <a:ext cx="7467600" cy="3457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ctr"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a:lstStyle>
          <a:p>
            <a:pPr algn="l">
              <a:lnSpc>
                <a:spcPct val="90000"/>
              </a:lnSpc>
            </a:pPr>
            <a:r>
              <a:rPr lang="sv-SE" sz="1800" kern="0" spc="300" dirty="0"/>
              <a:t>UTREDNINGENS HUVUDFRÅGOR</a:t>
            </a:r>
          </a:p>
          <a:p>
            <a:pPr algn="l">
              <a:lnSpc>
                <a:spcPct val="90000"/>
              </a:lnSpc>
            </a:pPr>
            <a:endParaRPr lang="sv-SE" sz="1800" kern="0" spc="300" dirty="0"/>
          </a:p>
          <a:p>
            <a:pPr marL="285750" indent="-285750" algn="l">
              <a:lnSpc>
                <a:spcPct val="200000"/>
              </a:lnSpc>
              <a:buFont typeface="Arial" panose="020B0604020202020204" pitchFamily="34" charset="0"/>
              <a:buChar char="•"/>
            </a:pPr>
            <a:r>
              <a:rPr lang="sv-SE" sz="1800" kern="0" dirty="0"/>
              <a:t>Hur kommer framtiden se ut?</a:t>
            </a:r>
          </a:p>
          <a:p>
            <a:pPr marL="285750" indent="-285750" algn="l">
              <a:lnSpc>
                <a:spcPct val="200000"/>
              </a:lnSpc>
              <a:buFont typeface="Arial" panose="020B0604020202020204" pitchFamily="34" charset="0"/>
              <a:buChar char="•"/>
            </a:pPr>
            <a:r>
              <a:rPr lang="sv-SE" sz="1800" kern="0" dirty="0"/>
              <a:t>Vilka är utmaningarna?</a:t>
            </a:r>
          </a:p>
          <a:p>
            <a:pPr marL="285750" indent="-285750" algn="l">
              <a:buFont typeface="Arial" panose="020B0604020202020204" pitchFamily="34" charset="0"/>
              <a:buChar char="•"/>
            </a:pPr>
            <a:r>
              <a:rPr lang="sv-SE" sz="1800" kern="0" dirty="0"/>
              <a:t>Vad kommer dessa utmaningar betyda </a:t>
            </a:r>
            <a:br>
              <a:rPr lang="sv-SE" sz="1800" kern="0" dirty="0"/>
            </a:br>
            <a:r>
              <a:rPr lang="sv-SE" sz="1800" kern="0" dirty="0"/>
              <a:t>för hälso- och sjukvården?</a:t>
            </a:r>
          </a:p>
          <a:p>
            <a:pPr marL="285750" indent="-285750" algn="l">
              <a:lnSpc>
                <a:spcPct val="200000"/>
              </a:lnSpc>
              <a:buFont typeface="Arial" panose="020B0604020202020204" pitchFamily="34" charset="0"/>
              <a:buChar char="•"/>
            </a:pPr>
            <a:r>
              <a:rPr lang="sv-SE" sz="1800" kern="0" dirty="0"/>
              <a:t>Vad blir konsekvenserna?</a:t>
            </a:r>
          </a:p>
          <a:p>
            <a:pPr marL="285750" indent="-285750" algn="l">
              <a:lnSpc>
                <a:spcPct val="200000"/>
              </a:lnSpc>
              <a:buFont typeface="Arial" panose="020B0604020202020204" pitchFamily="34" charset="0"/>
              <a:buChar char="•"/>
            </a:pPr>
            <a:r>
              <a:rPr lang="sv-SE" sz="1800" kern="0" dirty="0"/>
              <a:t>Vilka vägval finns?</a:t>
            </a:r>
          </a:p>
          <a:p>
            <a:pPr algn="l">
              <a:lnSpc>
                <a:spcPct val="90000"/>
              </a:lnSpc>
            </a:pPr>
            <a:endParaRPr lang="sv-SE" sz="1800" kern="0" spc="300" dirty="0"/>
          </a:p>
          <a:p>
            <a:pPr algn="l">
              <a:lnSpc>
                <a:spcPct val="90000"/>
              </a:lnSpc>
            </a:pPr>
            <a:endParaRPr lang="sv-SE" sz="1800" kern="0" spc="300" dirty="0">
              <a:latin typeface="+mn-lt"/>
            </a:endParaRPr>
          </a:p>
          <a:p>
            <a:pPr marL="457200" indent="-457200" algn="l">
              <a:lnSpc>
                <a:spcPct val="90000"/>
              </a:lnSpc>
              <a:buFont typeface="Arial" panose="020B0604020202020204" pitchFamily="34" charset="0"/>
              <a:buChar char="•"/>
            </a:pPr>
            <a:endParaRPr lang="sv-SE" sz="1800" kern="0" spc="300" dirty="0">
              <a:latin typeface="+mn-lt"/>
            </a:endParaRPr>
          </a:p>
          <a:p>
            <a:pPr marL="457200" indent="-457200" algn="l">
              <a:lnSpc>
                <a:spcPct val="90000"/>
              </a:lnSpc>
              <a:buFont typeface="Arial" panose="020B0604020202020204" pitchFamily="34" charset="0"/>
              <a:buChar char="•"/>
            </a:pPr>
            <a:endParaRPr lang="sv-SE" sz="1800" kern="0" spc="300" dirty="0">
              <a:solidFill>
                <a:schemeClr val="tx1"/>
              </a:solidFill>
              <a:latin typeface="+mn-lt"/>
            </a:endParaRPr>
          </a:p>
          <a:p>
            <a:pPr marL="914400" lvl="1" indent="-457200">
              <a:lnSpc>
                <a:spcPct val="90000"/>
              </a:lnSpc>
              <a:buFont typeface="Arial" panose="020B0604020202020204" pitchFamily="34" charset="0"/>
              <a:buChar char="•"/>
            </a:pPr>
            <a:endParaRPr lang="sv-SE" sz="1800" kern="0" spc="300" dirty="0">
              <a:solidFill>
                <a:schemeClr val="tx1"/>
              </a:solidFill>
              <a:latin typeface="+mn-lt"/>
            </a:endParaRPr>
          </a:p>
          <a:p>
            <a:pPr marL="457200" indent="-457200" algn="l">
              <a:lnSpc>
                <a:spcPct val="90000"/>
              </a:lnSpc>
              <a:buFont typeface="Arial" panose="020B0604020202020204" pitchFamily="34" charset="0"/>
              <a:buChar char="•"/>
            </a:pPr>
            <a:endParaRPr lang="sv-SE" sz="3200" kern="0" spc="300" dirty="0"/>
          </a:p>
        </p:txBody>
      </p:sp>
      <p:pic>
        <p:nvPicPr>
          <p:cNvPr id="8" name="Bildobjekt 7">
            <a:extLst>
              <a:ext uri="{FF2B5EF4-FFF2-40B4-BE49-F238E27FC236}">
                <a16:creationId xmlns:a16="http://schemas.microsoft.com/office/drawing/2014/main" id="{3141FE15-2C0D-B34B-9E44-1FB29A4D8EE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53984" y="949234"/>
            <a:ext cx="3939177" cy="5908766"/>
          </a:xfrm>
          <a:prstGeom prst="rect">
            <a:avLst/>
          </a:prstGeom>
        </p:spPr>
      </p:pic>
      <p:sp>
        <p:nvSpPr>
          <p:cNvPr id="3" name="Platshållare för datum 2">
            <a:extLst>
              <a:ext uri="{FF2B5EF4-FFF2-40B4-BE49-F238E27FC236}">
                <a16:creationId xmlns:a16="http://schemas.microsoft.com/office/drawing/2014/main" id="{C73C9F87-BA87-3646-8DF5-AABA3DC9F41A}"/>
              </a:ext>
            </a:extLst>
          </p:cNvPr>
          <p:cNvSpPr>
            <a:spLocks noGrp="1"/>
          </p:cNvSpPr>
          <p:nvPr>
            <p:ph type="dt" sz="half" idx="2"/>
          </p:nvPr>
        </p:nvSpPr>
        <p:spPr/>
        <p:txBody>
          <a:bodyPr/>
          <a:lstStyle/>
          <a:p>
            <a:r>
              <a:rPr lang="sv-SE"/>
              <a:t>2019-11-11</a:t>
            </a:r>
          </a:p>
        </p:txBody>
      </p:sp>
      <p:sp>
        <p:nvSpPr>
          <p:cNvPr id="5" name="Platshållare för bildnummer 4">
            <a:extLst>
              <a:ext uri="{FF2B5EF4-FFF2-40B4-BE49-F238E27FC236}">
                <a16:creationId xmlns:a16="http://schemas.microsoft.com/office/drawing/2014/main" id="{20274AEB-2878-0047-B62B-65BBBE424A27}"/>
              </a:ext>
            </a:extLst>
          </p:cNvPr>
          <p:cNvSpPr>
            <a:spLocks noGrp="1"/>
          </p:cNvSpPr>
          <p:nvPr>
            <p:ph type="sldNum" sz="quarter" idx="4"/>
          </p:nvPr>
        </p:nvSpPr>
        <p:spPr/>
        <p:txBody>
          <a:bodyPr/>
          <a:lstStyle/>
          <a:p>
            <a:fld id="{C1A088CD-CCDE-49E5-84E6-67161CD99BDA}" type="slidenum">
              <a:rPr lang="sv-SE" smtClean="0"/>
              <a:pPr/>
              <a:t>5</a:t>
            </a:fld>
            <a:endParaRPr lang="sv-SE"/>
          </a:p>
        </p:txBody>
      </p:sp>
      <p:sp>
        <p:nvSpPr>
          <p:cNvPr id="7" name="Platshållare för sidfot 6">
            <a:extLst>
              <a:ext uri="{FF2B5EF4-FFF2-40B4-BE49-F238E27FC236}">
                <a16:creationId xmlns:a16="http://schemas.microsoft.com/office/drawing/2014/main" id="{113AA70E-904F-A24E-8929-76FDA4C7CC80}"/>
              </a:ext>
            </a:extLst>
          </p:cNvPr>
          <p:cNvSpPr>
            <a:spLocks noGrp="1"/>
          </p:cNvSpPr>
          <p:nvPr>
            <p:ph type="ftr" sz="quarter" idx="3"/>
          </p:nvPr>
        </p:nvSpPr>
        <p:spPr/>
        <p:txBody>
          <a:bodyPr/>
          <a:lstStyle/>
          <a:p>
            <a:r>
              <a:rPr lang="sv-SE"/>
              <a:t>Hälso- och sjukvårdsförvaltningen</a:t>
            </a:r>
          </a:p>
        </p:txBody>
      </p:sp>
    </p:spTree>
    <p:extLst>
      <p:ext uri="{BB962C8B-B14F-4D97-AF65-F5344CB8AC3E}">
        <p14:creationId xmlns:p14="http://schemas.microsoft.com/office/powerpoint/2010/main" val="1141270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ate Placeholder 3">
            <a:extLst>
              <a:ext uri="{FF2B5EF4-FFF2-40B4-BE49-F238E27FC236}">
                <a16:creationId xmlns:a16="http://schemas.microsoft.com/office/drawing/2014/main" id="{D0F702EB-4341-7941-AA37-A713BB89447A}"/>
              </a:ext>
            </a:extLst>
          </p:cNvPr>
          <p:cNvSpPr txBox="1">
            <a:spLocks/>
          </p:cNvSpPr>
          <p:nvPr/>
        </p:nvSpPr>
        <p:spPr bwMode="auto">
          <a:xfrm>
            <a:off x="8534401" y="237635"/>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B994E8D3-EB01-4B97-B7C9-9BC7CD4011D7}" type="datetime1">
              <a:rPr lang="sv-SE" smtClean="0"/>
              <a:pPr/>
              <a:t>2019-11-26</a:t>
            </a:fld>
            <a:endParaRPr lang="sv-SE"/>
          </a:p>
        </p:txBody>
      </p:sp>
      <p:sp>
        <p:nvSpPr>
          <p:cNvPr id="25" name="Footer Placeholder 4">
            <a:extLst>
              <a:ext uri="{FF2B5EF4-FFF2-40B4-BE49-F238E27FC236}">
                <a16:creationId xmlns:a16="http://schemas.microsoft.com/office/drawing/2014/main" id="{3CB16122-3FA7-2C43-A01E-41657C2E4897}"/>
              </a:ext>
            </a:extLst>
          </p:cNvPr>
          <p:cNvSpPr txBox="1">
            <a:spLocks/>
          </p:cNvSpPr>
          <p:nvPr/>
        </p:nvSpPr>
        <p:spPr bwMode="auto">
          <a:xfrm>
            <a:off x="8534401" y="655027"/>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r>
              <a:rPr lang="sv-SE"/>
              <a:t>Organisation/Namn</a:t>
            </a:r>
          </a:p>
        </p:txBody>
      </p:sp>
      <p:sp>
        <p:nvSpPr>
          <p:cNvPr id="26" name="Slide Number Placeholder 5">
            <a:extLst>
              <a:ext uri="{FF2B5EF4-FFF2-40B4-BE49-F238E27FC236}">
                <a16:creationId xmlns:a16="http://schemas.microsoft.com/office/drawing/2014/main" id="{FEF90D2B-710D-6348-A888-21FBAC547DF8}"/>
              </a:ext>
            </a:extLst>
          </p:cNvPr>
          <p:cNvSpPr txBox="1">
            <a:spLocks/>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DDBEBB44-B4B5-45AD-87A9-3B8A569A17F0}" type="slidenum">
              <a:rPr lang="sv-SE" smtClean="0"/>
              <a:pPr/>
              <a:t>6</a:t>
            </a:fld>
            <a:endParaRPr lang="sv-SE"/>
          </a:p>
        </p:txBody>
      </p:sp>
      <p:sp>
        <p:nvSpPr>
          <p:cNvPr id="27" name="Rektangel 1">
            <a:extLst>
              <a:ext uri="{FF2B5EF4-FFF2-40B4-BE49-F238E27FC236}">
                <a16:creationId xmlns:a16="http://schemas.microsoft.com/office/drawing/2014/main" id="{1E5797B6-7456-0641-B8D4-38B263CD81A6}"/>
              </a:ext>
            </a:extLst>
          </p:cNvPr>
          <p:cNvSpPr/>
          <p:nvPr/>
        </p:nvSpPr>
        <p:spPr bwMode="auto">
          <a:xfrm>
            <a:off x="0" y="0"/>
            <a:ext cx="12192000" cy="949234"/>
          </a:xfrm>
          <a:prstGeom prst="rect">
            <a:avLst/>
          </a:prstGeom>
          <a:solidFill>
            <a:srgbClr val="E9E3D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a:ln>
                <a:noFill/>
              </a:ln>
              <a:solidFill>
                <a:schemeClr val="tx1"/>
              </a:solidFill>
              <a:effectLst/>
              <a:latin typeface="Verdana" pitchFamily="34" charset="0"/>
              <a:ea typeface="Geneva" pitchFamily="1" charset="-128"/>
            </a:endParaRPr>
          </a:p>
        </p:txBody>
      </p:sp>
      <p:sp>
        <p:nvSpPr>
          <p:cNvPr id="28" name="Rectangle 4">
            <a:extLst>
              <a:ext uri="{FF2B5EF4-FFF2-40B4-BE49-F238E27FC236}">
                <a16:creationId xmlns:a16="http://schemas.microsoft.com/office/drawing/2014/main" id="{82012267-A550-9549-AD7D-6C4EFE2EA7E9}"/>
              </a:ext>
            </a:extLst>
          </p:cNvPr>
          <p:cNvSpPr txBox="1">
            <a:spLocks noChangeArrowheads="1"/>
          </p:cNvSpPr>
          <p:nvPr/>
        </p:nvSpPr>
        <p:spPr bwMode="auto">
          <a:xfrm>
            <a:off x="8534401" y="237635"/>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07247E4C-788B-4A49-9CDC-725142477515}" type="datetime1">
              <a:rPr lang="sv-SE" smtClean="0"/>
              <a:pPr/>
              <a:t>2019-11-26</a:t>
            </a:fld>
            <a:endParaRPr lang="sv-SE" dirty="0"/>
          </a:p>
        </p:txBody>
      </p:sp>
      <p:sp>
        <p:nvSpPr>
          <p:cNvPr id="30" name="Rectangle 6">
            <a:extLst>
              <a:ext uri="{FF2B5EF4-FFF2-40B4-BE49-F238E27FC236}">
                <a16:creationId xmlns:a16="http://schemas.microsoft.com/office/drawing/2014/main" id="{2DA67050-5BB9-AB4C-B0F9-1ACFA8792217}"/>
              </a:ext>
            </a:extLst>
          </p:cNvPr>
          <p:cNvSpPr txBox="1">
            <a:spLocks noChangeArrowheads="1"/>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65EAC295-B5BC-4B98-BE11-8B11DB9261CC}" type="slidenum">
              <a:rPr lang="sv-SE" smtClean="0"/>
              <a:pPr/>
              <a:t>6</a:t>
            </a:fld>
            <a:endParaRPr lang="sv-SE"/>
          </a:p>
        </p:txBody>
      </p:sp>
      <p:pic>
        <p:nvPicPr>
          <p:cNvPr id="31" name="Bild 3">
            <a:extLst>
              <a:ext uri="{FF2B5EF4-FFF2-40B4-BE49-F238E27FC236}">
                <a16:creationId xmlns:a16="http://schemas.microsoft.com/office/drawing/2014/main" id="{1A7739AD-431B-6143-9BAD-C82A2BE1691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32643" y="287739"/>
            <a:ext cx="1997319" cy="357545"/>
          </a:xfrm>
          <a:prstGeom prst="rect">
            <a:avLst/>
          </a:prstGeom>
        </p:spPr>
      </p:pic>
      <p:grpSp>
        <p:nvGrpSpPr>
          <p:cNvPr id="32" name="Grupp 2">
            <a:extLst>
              <a:ext uri="{FF2B5EF4-FFF2-40B4-BE49-F238E27FC236}">
                <a16:creationId xmlns:a16="http://schemas.microsoft.com/office/drawing/2014/main" id="{67AADB20-BAA8-AB4D-9AAC-61D761480AD5}"/>
              </a:ext>
            </a:extLst>
          </p:cNvPr>
          <p:cNvGrpSpPr/>
          <p:nvPr/>
        </p:nvGrpSpPr>
        <p:grpSpPr>
          <a:xfrm>
            <a:off x="12047537" y="3175"/>
            <a:ext cx="144463" cy="788988"/>
            <a:chOff x="12047537" y="3175"/>
            <a:chExt cx="144463" cy="788988"/>
          </a:xfrm>
        </p:grpSpPr>
        <p:sp>
          <p:nvSpPr>
            <p:cNvPr id="33" name="Rectangle 30">
              <a:extLst>
                <a:ext uri="{FF2B5EF4-FFF2-40B4-BE49-F238E27FC236}">
                  <a16:creationId xmlns:a16="http://schemas.microsoft.com/office/drawing/2014/main" id="{DE120B0D-D818-5D43-A60E-646A67BB09D5}"/>
                </a:ext>
              </a:extLst>
            </p:cNvPr>
            <p:cNvSpPr>
              <a:spLocks noChangeAspect="1" noChangeArrowheads="1"/>
            </p:cNvSpPr>
            <p:nvPr userDrawn="1"/>
          </p:nvSpPr>
          <p:spPr bwMode="auto">
            <a:xfrm>
              <a:off x="12047537" y="3175"/>
              <a:ext cx="144463" cy="144463"/>
            </a:xfrm>
            <a:prstGeom prst="rect">
              <a:avLst/>
            </a:prstGeom>
            <a:solidFill>
              <a:schemeClr val="accent2"/>
            </a:solidFill>
            <a:ln>
              <a:noFill/>
            </a:ln>
            <a:effectLst/>
          </p:spPr>
          <p:txBody>
            <a:bodyPr anchor="ctr">
              <a:spAutoFit/>
            </a:bodyPr>
            <a:lstStyle/>
            <a:p>
              <a:endParaRPr lang="sv-SE"/>
            </a:p>
          </p:txBody>
        </p:sp>
        <p:sp>
          <p:nvSpPr>
            <p:cNvPr id="34" name="Rectangle 31">
              <a:extLst>
                <a:ext uri="{FF2B5EF4-FFF2-40B4-BE49-F238E27FC236}">
                  <a16:creationId xmlns:a16="http://schemas.microsoft.com/office/drawing/2014/main" id="{2D3BA697-F721-D54C-B4F3-FB3159471CDB}"/>
                </a:ext>
              </a:extLst>
            </p:cNvPr>
            <p:cNvSpPr>
              <a:spLocks noChangeAspect="1" noChangeArrowheads="1"/>
            </p:cNvSpPr>
            <p:nvPr userDrawn="1"/>
          </p:nvSpPr>
          <p:spPr bwMode="auto">
            <a:xfrm>
              <a:off x="12047537" y="222250"/>
              <a:ext cx="144463" cy="144463"/>
            </a:xfrm>
            <a:prstGeom prst="rect">
              <a:avLst/>
            </a:prstGeom>
            <a:solidFill>
              <a:schemeClr val="accent2"/>
            </a:solidFill>
            <a:ln>
              <a:noFill/>
            </a:ln>
            <a:effectLst/>
          </p:spPr>
          <p:txBody>
            <a:bodyPr anchor="ctr">
              <a:spAutoFit/>
            </a:bodyPr>
            <a:lstStyle/>
            <a:p>
              <a:endParaRPr lang="sv-SE"/>
            </a:p>
          </p:txBody>
        </p:sp>
        <p:sp>
          <p:nvSpPr>
            <p:cNvPr id="35" name="Rectangle 32">
              <a:extLst>
                <a:ext uri="{FF2B5EF4-FFF2-40B4-BE49-F238E27FC236}">
                  <a16:creationId xmlns:a16="http://schemas.microsoft.com/office/drawing/2014/main" id="{0502076E-816C-1547-9E83-8D713EDB596E}"/>
                </a:ext>
              </a:extLst>
            </p:cNvPr>
            <p:cNvSpPr>
              <a:spLocks noChangeAspect="1" noChangeArrowheads="1"/>
            </p:cNvSpPr>
            <p:nvPr userDrawn="1"/>
          </p:nvSpPr>
          <p:spPr bwMode="auto">
            <a:xfrm>
              <a:off x="12047537" y="434975"/>
              <a:ext cx="144463" cy="144463"/>
            </a:xfrm>
            <a:prstGeom prst="rect">
              <a:avLst/>
            </a:prstGeom>
            <a:solidFill>
              <a:schemeClr val="accent1"/>
            </a:solidFill>
            <a:ln>
              <a:noFill/>
            </a:ln>
            <a:effectLst/>
          </p:spPr>
          <p:txBody>
            <a:bodyPr anchor="ctr">
              <a:spAutoFit/>
            </a:bodyPr>
            <a:lstStyle/>
            <a:p>
              <a:endParaRPr lang="sv-SE"/>
            </a:p>
          </p:txBody>
        </p:sp>
        <p:sp>
          <p:nvSpPr>
            <p:cNvPr id="36" name="Rectangle 33">
              <a:extLst>
                <a:ext uri="{FF2B5EF4-FFF2-40B4-BE49-F238E27FC236}">
                  <a16:creationId xmlns:a16="http://schemas.microsoft.com/office/drawing/2014/main" id="{FADF43E3-36A0-E948-BA7F-33ED8CA64435}"/>
                </a:ext>
              </a:extLst>
            </p:cNvPr>
            <p:cNvSpPr>
              <a:spLocks noChangeAspect="1" noChangeArrowheads="1"/>
            </p:cNvSpPr>
            <p:nvPr userDrawn="1"/>
          </p:nvSpPr>
          <p:spPr bwMode="auto">
            <a:xfrm>
              <a:off x="12047537" y="647700"/>
              <a:ext cx="144463" cy="144463"/>
            </a:xfrm>
            <a:prstGeom prst="rect">
              <a:avLst/>
            </a:prstGeom>
            <a:solidFill>
              <a:schemeClr val="accent2"/>
            </a:solidFill>
            <a:ln>
              <a:noFill/>
            </a:ln>
            <a:effectLst/>
          </p:spPr>
          <p:txBody>
            <a:bodyPr anchor="ctr">
              <a:spAutoFit/>
            </a:bodyPr>
            <a:lstStyle/>
            <a:p>
              <a:endParaRPr lang="sv-SE"/>
            </a:p>
          </p:txBody>
        </p:sp>
      </p:grpSp>
      <p:sp>
        <p:nvSpPr>
          <p:cNvPr id="2" name="Rubrik 1">
            <a:extLst>
              <a:ext uri="{FF2B5EF4-FFF2-40B4-BE49-F238E27FC236}">
                <a16:creationId xmlns:a16="http://schemas.microsoft.com/office/drawing/2014/main" id="{C0DF8260-4BE7-4F12-889B-3CCEFDA1AF81}"/>
              </a:ext>
            </a:extLst>
          </p:cNvPr>
          <p:cNvSpPr>
            <a:spLocks noGrp="1"/>
          </p:cNvSpPr>
          <p:nvPr>
            <p:ph type="ctrTitle"/>
          </p:nvPr>
        </p:nvSpPr>
        <p:spPr>
          <a:xfrm>
            <a:off x="914400" y="3965893"/>
            <a:ext cx="10363200" cy="788101"/>
          </a:xfrm>
        </p:spPr>
        <p:txBody>
          <a:bodyPr/>
          <a:lstStyle/>
          <a:p>
            <a:r>
              <a:rPr lang="sv-SE" sz="4400" b="1" spc="200" dirty="0">
                <a:solidFill>
                  <a:schemeClr val="bg1"/>
                </a:solidFill>
              </a:rPr>
              <a:t>KUNSKAPSSTYRNING</a:t>
            </a:r>
          </a:p>
        </p:txBody>
      </p:sp>
      <p:pic>
        <p:nvPicPr>
          <p:cNvPr id="6" name="Bildobjekt 5">
            <a:extLst>
              <a:ext uri="{FF2B5EF4-FFF2-40B4-BE49-F238E27FC236}">
                <a16:creationId xmlns:a16="http://schemas.microsoft.com/office/drawing/2014/main" id="{EFB36B0A-2C39-214C-9701-24060C99A1F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2643" y="1339469"/>
            <a:ext cx="1284860" cy="1284860"/>
          </a:xfrm>
          <a:prstGeom prst="rect">
            <a:avLst/>
          </a:prstGeom>
        </p:spPr>
      </p:pic>
      <p:sp>
        <p:nvSpPr>
          <p:cNvPr id="19" name="Title 6">
            <a:extLst>
              <a:ext uri="{FF2B5EF4-FFF2-40B4-BE49-F238E27FC236}">
                <a16:creationId xmlns:a16="http://schemas.microsoft.com/office/drawing/2014/main" id="{FC3600E1-8179-1E43-BA3D-9F7FE36875C3}"/>
              </a:ext>
            </a:extLst>
          </p:cNvPr>
          <p:cNvSpPr txBox="1">
            <a:spLocks/>
          </p:cNvSpPr>
          <p:nvPr/>
        </p:nvSpPr>
        <p:spPr bwMode="auto">
          <a:xfrm>
            <a:off x="2362200" y="1838325"/>
            <a:ext cx="7467600" cy="44721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ctr"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a:lstStyle>
          <a:p>
            <a:pPr algn="l">
              <a:lnSpc>
                <a:spcPct val="90000"/>
              </a:lnSpc>
            </a:pPr>
            <a:r>
              <a:rPr lang="sv-SE" sz="1800" kern="0" spc="300" dirty="0"/>
              <a:t>NÅGRA CENTRALA PERSPEKTI</a:t>
            </a:r>
          </a:p>
          <a:p>
            <a:pPr algn="l">
              <a:lnSpc>
                <a:spcPct val="90000"/>
              </a:lnSpc>
            </a:pPr>
            <a:endParaRPr lang="sv-SE" sz="1800" kern="0" spc="300" dirty="0"/>
          </a:p>
          <a:p>
            <a:pPr marL="285750" indent="-285750" algn="l">
              <a:lnSpc>
                <a:spcPct val="200000"/>
              </a:lnSpc>
              <a:buFont typeface="Arial" panose="020B0604020202020204" pitchFamily="34" charset="0"/>
              <a:buChar char="•"/>
            </a:pPr>
            <a:r>
              <a:rPr lang="sv-SE" sz="1800" kern="0" dirty="0"/>
              <a:t>Invånarens och patientens behov</a:t>
            </a:r>
          </a:p>
          <a:p>
            <a:pPr marL="285750" indent="-285750" algn="l">
              <a:lnSpc>
                <a:spcPct val="200000"/>
              </a:lnSpc>
              <a:buFont typeface="Arial" panose="020B0604020202020204" pitchFamily="34" charset="0"/>
              <a:buChar char="•"/>
            </a:pPr>
            <a:r>
              <a:rPr lang="sv-SE" sz="1800" kern="0" dirty="0"/>
              <a:t>Struktur</a:t>
            </a:r>
          </a:p>
          <a:p>
            <a:pPr marL="285750" indent="-285750" algn="l">
              <a:lnSpc>
                <a:spcPct val="200000"/>
              </a:lnSpc>
              <a:buFont typeface="Arial" panose="020B0604020202020204" pitchFamily="34" charset="0"/>
              <a:buChar char="•"/>
            </a:pPr>
            <a:r>
              <a:rPr lang="sv-SE" sz="1800" kern="0" dirty="0"/>
              <a:t>Kvalitet</a:t>
            </a:r>
          </a:p>
          <a:p>
            <a:pPr marL="285750" indent="-285750" algn="l">
              <a:lnSpc>
                <a:spcPct val="200000"/>
              </a:lnSpc>
              <a:buFont typeface="Arial" panose="020B0604020202020204" pitchFamily="34" charset="0"/>
              <a:buChar char="•"/>
            </a:pPr>
            <a:r>
              <a:rPr lang="sv-SE" sz="1800" kern="0" dirty="0"/>
              <a:t>Finansiering</a:t>
            </a:r>
          </a:p>
          <a:p>
            <a:pPr marL="285750" indent="-285750" algn="l">
              <a:lnSpc>
                <a:spcPct val="200000"/>
              </a:lnSpc>
              <a:buFont typeface="Arial" panose="020B0604020202020204" pitchFamily="34" charset="0"/>
              <a:buChar char="•"/>
            </a:pPr>
            <a:r>
              <a:rPr lang="sv-SE" sz="1800" kern="0" dirty="0"/>
              <a:t>Styrning</a:t>
            </a:r>
          </a:p>
          <a:p>
            <a:pPr marL="285750" indent="-285750" algn="l">
              <a:lnSpc>
                <a:spcPct val="200000"/>
              </a:lnSpc>
              <a:buFont typeface="Arial" panose="020B0604020202020204" pitchFamily="34" charset="0"/>
              <a:buChar char="•"/>
            </a:pPr>
            <a:r>
              <a:rPr lang="sv-SE" sz="1800" kern="0" dirty="0"/>
              <a:t>Kompetens</a:t>
            </a:r>
          </a:p>
          <a:p>
            <a:pPr marL="285750" indent="-285750" algn="l">
              <a:lnSpc>
                <a:spcPct val="200000"/>
              </a:lnSpc>
              <a:buFont typeface="Arial" panose="020B0604020202020204" pitchFamily="34" charset="0"/>
              <a:buChar char="•"/>
            </a:pPr>
            <a:r>
              <a:rPr lang="sv-SE" sz="1800" kern="0" dirty="0"/>
              <a:t>Verksamhetsutveckling och digitalisering</a:t>
            </a:r>
          </a:p>
          <a:p>
            <a:pPr algn="l">
              <a:lnSpc>
                <a:spcPct val="90000"/>
              </a:lnSpc>
            </a:pPr>
            <a:endParaRPr lang="sv-SE" sz="1800" kern="0" spc="300" dirty="0"/>
          </a:p>
          <a:p>
            <a:pPr algn="l">
              <a:lnSpc>
                <a:spcPct val="90000"/>
              </a:lnSpc>
            </a:pPr>
            <a:endParaRPr lang="sv-SE" sz="1800" kern="0" spc="300" dirty="0">
              <a:latin typeface="+mn-lt"/>
            </a:endParaRPr>
          </a:p>
          <a:p>
            <a:pPr marL="457200" indent="-457200" algn="l">
              <a:lnSpc>
                <a:spcPct val="90000"/>
              </a:lnSpc>
              <a:buFont typeface="Arial" panose="020B0604020202020204" pitchFamily="34" charset="0"/>
              <a:buChar char="•"/>
            </a:pPr>
            <a:endParaRPr lang="sv-SE" sz="1800" kern="0" spc="300" dirty="0">
              <a:latin typeface="+mn-lt"/>
            </a:endParaRPr>
          </a:p>
          <a:p>
            <a:pPr marL="457200" indent="-457200" algn="l">
              <a:lnSpc>
                <a:spcPct val="90000"/>
              </a:lnSpc>
              <a:buFont typeface="Arial" panose="020B0604020202020204" pitchFamily="34" charset="0"/>
              <a:buChar char="•"/>
            </a:pPr>
            <a:endParaRPr lang="sv-SE" sz="1800" kern="0" spc="300" dirty="0">
              <a:solidFill>
                <a:schemeClr val="tx1"/>
              </a:solidFill>
              <a:latin typeface="+mn-lt"/>
            </a:endParaRPr>
          </a:p>
          <a:p>
            <a:pPr marL="914400" lvl="1" indent="-457200">
              <a:lnSpc>
                <a:spcPct val="90000"/>
              </a:lnSpc>
              <a:buFont typeface="Arial" panose="020B0604020202020204" pitchFamily="34" charset="0"/>
              <a:buChar char="•"/>
            </a:pPr>
            <a:endParaRPr lang="sv-SE" sz="1800" kern="0" spc="300" dirty="0">
              <a:solidFill>
                <a:schemeClr val="tx1"/>
              </a:solidFill>
              <a:latin typeface="+mn-lt"/>
            </a:endParaRPr>
          </a:p>
          <a:p>
            <a:pPr marL="457200" indent="-457200" algn="l">
              <a:lnSpc>
                <a:spcPct val="90000"/>
              </a:lnSpc>
              <a:buFont typeface="Arial" panose="020B0604020202020204" pitchFamily="34" charset="0"/>
              <a:buChar char="•"/>
            </a:pPr>
            <a:endParaRPr lang="sv-SE" sz="3200" kern="0" spc="300" dirty="0"/>
          </a:p>
        </p:txBody>
      </p:sp>
      <p:pic>
        <p:nvPicPr>
          <p:cNvPr id="4" name="Bildobjekt 3">
            <a:extLst>
              <a:ext uri="{FF2B5EF4-FFF2-40B4-BE49-F238E27FC236}">
                <a16:creationId xmlns:a16="http://schemas.microsoft.com/office/drawing/2014/main" id="{CC15C747-701D-9A40-84C7-426FDD1DD39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79893" y="949234"/>
            <a:ext cx="3812107" cy="5908766"/>
          </a:xfrm>
          <a:prstGeom prst="rect">
            <a:avLst/>
          </a:prstGeom>
        </p:spPr>
      </p:pic>
      <p:sp>
        <p:nvSpPr>
          <p:cNvPr id="3" name="Platshållare för datum 2">
            <a:extLst>
              <a:ext uri="{FF2B5EF4-FFF2-40B4-BE49-F238E27FC236}">
                <a16:creationId xmlns:a16="http://schemas.microsoft.com/office/drawing/2014/main" id="{435250DE-1909-9D4F-95F9-C6D7DE3C3023}"/>
              </a:ext>
            </a:extLst>
          </p:cNvPr>
          <p:cNvSpPr>
            <a:spLocks noGrp="1"/>
          </p:cNvSpPr>
          <p:nvPr>
            <p:ph type="dt" sz="half" idx="2"/>
          </p:nvPr>
        </p:nvSpPr>
        <p:spPr/>
        <p:txBody>
          <a:bodyPr/>
          <a:lstStyle/>
          <a:p>
            <a:r>
              <a:rPr lang="sv-SE"/>
              <a:t>2019-11-11</a:t>
            </a:r>
          </a:p>
        </p:txBody>
      </p:sp>
      <p:sp>
        <p:nvSpPr>
          <p:cNvPr id="7" name="Platshållare för bildnummer 6">
            <a:extLst>
              <a:ext uri="{FF2B5EF4-FFF2-40B4-BE49-F238E27FC236}">
                <a16:creationId xmlns:a16="http://schemas.microsoft.com/office/drawing/2014/main" id="{68ACA961-49EE-EB45-A92C-9CDF0CE9B9CC}"/>
              </a:ext>
            </a:extLst>
          </p:cNvPr>
          <p:cNvSpPr>
            <a:spLocks noGrp="1"/>
          </p:cNvSpPr>
          <p:nvPr>
            <p:ph type="sldNum" sz="quarter" idx="4"/>
          </p:nvPr>
        </p:nvSpPr>
        <p:spPr/>
        <p:txBody>
          <a:bodyPr/>
          <a:lstStyle/>
          <a:p>
            <a:fld id="{C1A088CD-CCDE-49E5-84E6-67161CD99BDA}" type="slidenum">
              <a:rPr lang="sv-SE" smtClean="0"/>
              <a:pPr/>
              <a:t>6</a:t>
            </a:fld>
            <a:endParaRPr lang="sv-SE"/>
          </a:p>
        </p:txBody>
      </p:sp>
      <p:sp>
        <p:nvSpPr>
          <p:cNvPr id="8" name="Platshållare för sidfot 7">
            <a:extLst>
              <a:ext uri="{FF2B5EF4-FFF2-40B4-BE49-F238E27FC236}">
                <a16:creationId xmlns:a16="http://schemas.microsoft.com/office/drawing/2014/main" id="{997EEE78-C437-3241-9357-23ABD97A59A7}"/>
              </a:ext>
            </a:extLst>
          </p:cNvPr>
          <p:cNvSpPr>
            <a:spLocks noGrp="1"/>
          </p:cNvSpPr>
          <p:nvPr>
            <p:ph type="ftr" sz="quarter" idx="3"/>
          </p:nvPr>
        </p:nvSpPr>
        <p:spPr/>
        <p:txBody>
          <a:bodyPr/>
          <a:lstStyle/>
          <a:p>
            <a:r>
              <a:rPr lang="sv-SE"/>
              <a:t>Hälso- och sjukvårdsförvaltningen</a:t>
            </a:r>
          </a:p>
        </p:txBody>
      </p:sp>
    </p:spTree>
    <p:extLst>
      <p:ext uri="{BB962C8B-B14F-4D97-AF65-F5344CB8AC3E}">
        <p14:creationId xmlns:p14="http://schemas.microsoft.com/office/powerpoint/2010/main" val="3941708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ate Placeholder 3">
            <a:extLst>
              <a:ext uri="{FF2B5EF4-FFF2-40B4-BE49-F238E27FC236}">
                <a16:creationId xmlns:a16="http://schemas.microsoft.com/office/drawing/2014/main" id="{D0F702EB-4341-7941-AA37-A713BB89447A}"/>
              </a:ext>
            </a:extLst>
          </p:cNvPr>
          <p:cNvSpPr txBox="1">
            <a:spLocks/>
          </p:cNvSpPr>
          <p:nvPr/>
        </p:nvSpPr>
        <p:spPr bwMode="auto">
          <a:xfrm>
            <a:off x="8534401" y="237635"/>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B994E8D3-EB01-4B97-B7C9-9BC7CD4011D7}" type="datetime1">
              <a:rPr lang="sv-SE" smtClean="0"/>
              <a:pPr/>
              <a:t>2019-11-26</a:t>
            </a:fld>
            <a:endParaRPr lang="sv-SE"/>
          </a:p>
        </p:txBody>
      </p:sp>
      <p:sp>
        <p:nvSpPr>
          <p:cNvPr id="25" name="Footer Placeholder 4">
            <a:extLst>
              <a:ext uri="{FF2B5EF4-FFF2-40B4-BE49-F238E27FC236}">
                <a16:creationId xmlns:a16="http://schemas.microsoft.com/office/drawing/2014/main" id="{3CB16122-3FA7-2C43-A01E-41657C2E4897}"/>
              </a:ext>
            </a:extLst>
          </p:cNvPr>
          <p:cNvSpPr txBox="1">
            <a:spLocks/>
          </p:cNvSpPr>
          <p:nvPr/>
        </p:nvSpPr>
        <p:spPr bwMode="auto">
          <a:xfrm>
            <a:off x="8534401" y="655027"/>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r>
              <a:rPr lang="sv-SE"/>
              <a:t>Organisation/Namn</a:t>
            </a:r>
          </a:p>
        </p:txBody>
      </p:sp>
      <p:sp>
        <p:nvSpPr>
          <p:cNvPr id="26" name="Slide Number Placeholder 5">
            <a:extLst>
              <a:ext uri="{FF2B5EF4-FFF2-40B4-BE49-F238E27FC236}">
                <a16:creationId xmlns:a16="http://schemas.microsoft.com/office/drawing/2014/main" id="{FEF90D2B-710D-6348-A888-21FBAC547DF8}"/>
              </a:ext>
            </a:extLst>
          </p:cNvPr>
          <p:cNvSpPr txBox="1">
            <a:spLocks/>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DDBEBB44-B4B5-45AD-87A9-3B8A569A17F0}" type="slidenum">
              <a:rPr lang="sv-SE" smtClean="0"/>
              <a:pPr/>
              <a:t>7</a:t>
            </a:fld>
            <a:endParaRPr lang="sv-SE"/>
          </a:p>
        </p:txBody>
      </p:sp>
      <p:sp>
        <p:nvSpPr>
          <p:cNvPr id="27" name="Rektangel 1">
            <a:extLst>
              <a:ext uri="{FF2B5EF4-FFF2-40B4-BE49-F238E27FC236}">
                <a16:creationId xmlns:a16="http://schemas.microsoft.com/office/drawing/2014/main" id="{1E5797B6-7456-0641-B8D4-38B263CD81A6}"/>
              </a:ext>
            </a:extLst>
          </p:cNvPr>
          <p:cNvSpPr/>
          <p:nvPr/>
        </p:nvSpPr>
        <p:spPr bwMode="auto">
          <a:xfrm>
            <a:off x="0" y="0"/>
            <a:ext cx="12192000" cy="949234"/>
          </a:xfrm>
          <a:prstGeom prst="rect">
            <a:avLst/>
          </a:prstGeom>
          <a:solidFill>
            <a:srgbClr val="E9E3D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a:ln>
                <a:noFill/>
              </a:ln>
              <a:solidFill>
                <a:schemeClr val="tx1"/>
              </a:solidFill>
              <a:effectLst/>
              <a:latin typeface="Verdana" pitchFamily="34" charset="0"/>
              <a:ea typeface="Geneva" pitchFamily="1" charset="-128"/>
            </a:endParaRPr>
          </a:p>
        </p:txBody>
      </p:sp>
      <p:sp>
        <p:nvSpPr>
          <p:cNvPr id="28" name="Rectangle 4">
            <a:extLst>
              <a:ext uri="{FF2B5EF4-FFF2-40B4-BE49-F238E27FC236}">
                <a16:creationId xmlns:a16="http://schemas.microsoft.com/office/drawing/2014/main" id="{82012267-A550-9549-AD7D-6C4EFE2EA7E9}"/>
              </a:ext>
            </a:extLst>
          </p:cNvPr>
          <p:cNvSpPr txBox="1">
            <a:spLocks noChangeArrowheads="1"/>
          </p:cNvSpPr>
          <p:nvPr/>
        </p:nvSpPr>
        <p:spPr bwMode="auto">
          <a:xfrm>
            <a:off x="8534401" y="237635"/>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07247E4C-788B-4A49-9CDC-725142477515}" type="datetime1">
              <a:rPr lang="sv-SE" smtClean="0"/>
              <a:pPr/>
              <a:t>2019-11-26</a:t>
            </a:fld>
            <a:endParaRPr lang="sv-SE" dirty="0"/>
          </a:p>
        </p:txBody>
      </p:sp>
      <p:sp>
        <p:nvSpPr>
          <p:cNvPr id="30" name="Rectangle 6">
            <a:extLst>
              <a:ext uri="{FF2B5EF4-FFF2-40B4-BE49-F238E27FC236}">
                <a16:creationId xmlns:a16="http://schemas.microsoft.com/office/drawing/2014/main" id="{2DA67050-5BB9-AB4C-B0F9-1ACFA8792217}"/>
              </a:ext>
            </a:extLst>
          </p:cNvPr>
          <p:cNvSpPr txBox="1">
            <a:spLocks noChangeArrowheads="1"/>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65EAC295-B5BC-4B98-BE11-8B11DB9261CC}" type="slidenum">
              <a:rPr lang="sv-SE" smtClean="0"/>
              <a:pPr/>
              <a:t>7</a:t>
            </a:fld>
            <a:endParaRPr lang="sv-SE"/>
          </a:p>
        </p:txBody>
      </p:sp>
      <p:pic>
        <p:nvPicPr>
          <p:cNvPr id="31" name="Bild 3">
            <a:extLst>
              <a:ext uri="{FF2B5EF4-FFF2-40B4-BE49-F238E27FC236}">
                <a16:creationId xmlns:a16="http://schemas.microsoft.com/office/drawing/2014/main" id="{1A7739AD-431B-6143-9BAD-C82A2BE1691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32643" y="287739"/>
            <a:ext cx="1997319" cy="357545"/>
          </a:xfrm>
          <a:prstGeom prst="rect">
            <a:avLst/>
          </a:prstGeom>
        </p:spPr>
      </p:pic>
      <p:grpSp>
        <p:nvGrpSpPr>
          <p:cNvPr id="32" name="Grupp 2">
            <a:extLst>
              <a:ext uri="{FF2B5EF4-FFF2-40B4-BE49-F238E27FC236}">
                <a16:creationId xmlns:a16="http://schemas.microsoft.com/office/drawing/2014/main" id="{67AADB20-BAA8-AB4D-9AAC-61D761480AD5}"/>
              </a:ext>
            </a:extLst>
          </p:cNvPr>
          <p:cNvGrpSpPr/>
          <p:nvPr/>
        </p:nvGrpSpPr>
        <p:grpSpPr>
          <a:xfrm>
            <a:off x="12047537" y="3175"/>
            <a:ext cx="144463" cy="788988"/>
            <a:chOff x="12047537" y="3175"/>
            <a:chExt cx="144463" cy="788988"/>
          </a:xfrm>
        </p:grpSpPr>
        <p:sp>
          <p:nvSpPr>
            <p:cNvPr id="33" name="Rectangle 30">
              <a:extLst>
                <a:ext uri="{FF2B5EF4-FFF2-40B4-BE49-F238E27FC236}">
                  <a16:creationId xmlns:a16="http://schemas.microsoft.com/office/drawing/2014/main" id="{DE120B0D-D818-5D43-A60E-646A67BB09D5}"/>
                </a:ext>
              </a:extLst>
            </p:cNvPr>
            <p:cNvSpPr>
              <a:spLocks noChangeAspect="1" noChangeArrowheads="1"/>
            </p:cNvSpPr>
            <p:nvPr userDrawn="1"/>
          </p:nvSpPr>
          <p:spPr bwMode="auto">
            <a:xfrm>
              <a:off x="12047537" y="3175"/>
              <a:ext cx="144463" cy="144463"/>
            </a:xfrm>
            <a:prstGeom prst="rect">
              <a:avLst/>
            </a:prstGeom>
            <a:solidFill>
              <a:schemeClr val="accent2"/>
            </a:solidFill>
            <a:ln>
              <a:noFill/>
            </a:ln>
            <a:effectLst/>
          </p:spPr>
          <p:txBody>
            <a:bodyPr anchor="ctr">
              <a:spAutoFit/>
            </a:bodyPr>
            <a:lstStyle/>
            <a:p>
              <a:endParaRPr lang="sv-SE"/>
            </a:p>
          </p:txBody>
        </p:sp>
        <p:sp>
          <p:nvSpPr>
            <p:cNvPr id="34" name="Rectangle 31">
              <a:extLst>
                <a:ext uri="{FF2B5EF4-FFF2-40B4-BE49-F238E27FC236}">
                  <a16:creationId xmlns:a16="http://schemas.microsoft.com/office/drawing/2014/main" id="{2D3BA697-F721-D54C-B4F3-FB3159471CDB}"/>
                </a:ext>
              </a:extLst>
            </p:cNvPr>
            <p:cNvSpPr>
              <a:spLocks noChangeAspect="1" noChangeArrowheads="1"/>
            </p:cNvSpPr>
            <p:nvPr userDrawn="1"/>
          </p:nvSpPr>
          <p:spPr bwMode="auto">
            <a:xfrm>
              <a:off x="12047537" y="222250"/>
              <a:ext cx="144463" cy="144463"/>
            </a:xfrm>
            <a:prstGeom prst="rect">
              <a:avLst/>
            </a:prstGeom>
            <a:solidFill>
              <a:schemeClr val="accent2"/>
            </a:solidFill>
            <a:ln>
              <a:noFill/>
            </a:ln>
            <a:effectLst/>
          </p:spPr>
          <p:txBody>
            <a:bodyPr anchor="ctr">
              <a:spAutoFit/>
            </a:bodyPr>
            <a:lstStyle/>
            <a:p>
              <a:endParaRPr lang="sv-SE"/>
            </a:p>
          </p:txBody>
        </p:sp>
        <p:sp>
          <p:nvSpPr>
            <p:cNvPr id="35" name="Rectangle 32">
              <a:extLst>
                <a:ext uri="{FF2B5EF4-FFF2-40B4-BE49-F238E27FC236}">
                  <a16:creationId xmlns:a16="http://schemas.microsoft.com/office/drawing/2014/main" id="{0502076E-816C-1547-9E83-8D713EDB596E}"/>
                </a:ext>
              </a:extLst>
            </p:cNvPr>
            <p:cNvSpPr>
              <a:spLocks noChangeAspect="1" noChangeArrowheads="1"/>
            </p:cNvSpPr>
            <p:nvPr userDrawn="1"/>
          </p:nvSpPr>
          <p:spPr bwMode="auto">
            <a:xfrm>
              <a:off x="12047537" y="434975"/>
              <a:ext cx="144463" cy="144463"/>
            </a:xfrm>
            <a:prstGeom prst="rect">
              <a:avLst/>
            </a:prstGeom>
            <a:solidFill>
              <a:schemeClr val="accent1"/>
            </a:solidFill>
            <a:ln>
              <a:noFill/>
            </a:ln>
            <a:effectLst/>
          </p:spPr>
          <p:txBody>
            <a:bodyPr anchor="ctr">
              <a:spAutoFit/>
            </a:bodyPr>
            <a:lstStyle/>
            <a:p>
              <a:endParaRPr lang="sv-SE"/>
            </a:p>
          </p:txBody>
        </p:sp>
        <p:sp>
          <p:nvSpPr>
            <p:cNvPr id="36" name="Rectangle 33">
              <a:extLst>
                <a:ext uri="{FF2B5EF4-FFF2-40B4-BE49-F238E27FC236}">
                  <a16:creationId xmlns:a16="http://schemas.microsoft.com/office/drawing/2014/main" id="{FADF43E3-36A0-E948-BA7F-33ED8CA64435}"/>
                </a:ext>
              </a:extLst>
            </p:cNvPr>
            <p:cNvSpPr>
              <a:spLocks noChangeAspect="1" noChangeArrowheads="1"/>
            </p:cNvSpPr>
            <p:nvPr userDrawn="1"/>
          </p:nvSpPr>
          <p:spPr bwMode="auto">
            <a:xfrm>
              <a:off x="12047537" y="647700"/>
              <a:ext cx="144463" cy="144463"/>
            </a:xfrm>
            <a:prstGeom prst="rect">
              <a:avLst/>
            </a:prstGeom>
            <a:solidFill>
              <a:schemeClr val="accent2"/>
            </a:solidFill>
            <a:ln>
              <a:noFill/>
            </a:ln>
            <a:effectLst/>
          </p:spPr>
          <p:txBody>
            <a:bodyPr anchor="ctr">
              <a:spAutoFit/>
            </a:bodyPr>
            <a:lstStyle/>
            <a:p>
              <a:endParaRPr lang="sv-SE"/>
            </a:p>
          </p:txBody>
        </p:sp>
      </p:grpSp>
      <p:sp>
        <p:nvSpPr>
          <p:cNvPr id="2" name="Rubrik 1">
            <a:extLst>
              <a:ext uri="{FF2B5EF4-FFF2-40B4-BE49-F238E27FC236}">
                <a16:creationId xmlns:a16="http://schemas.microsoft.com/office/drawing/2014/main" id="{C0DF8260-4BE7-4F12-889B-3CCEFDA1AF81}"/>
              </a:ext>
            </a:extLst>
          </p:cNvPr>
          <p:cNvSpPr>
            <a:spLocks noGrp="1"/>
          </p:cNvSpPr>
          <p:nvPr>
            <p:ph type="ctrTitle"/>
          </p:nvPr>
        </p:nvSpPr>
        <p:spPr>
          <a:xfrm>
            <a:off x="914400" y="3965893"/>
            <a:ext cx="10363200" cy="788101"/>
          </a:xfrm>
        </p:spPr>
        <p:txBody>
          <a:bodyPr/>
          <a:lstStyle/>
          <a:p>
            <a:r>
              <a:rPr lang="sv-SE" sz="4400" b="1" spc="200" dirty="0">
                <a:solidFill>
                  <a:schemeClr val="bg1"/>
                </a:solidFill>
              </a:rPr>
              <a:t>KUNSKAPSSTYRNING</a:t>
            </a:r>
          </a:p>
        </p:txBody>
      </p:sp>
      <p:pic>
        <p:nvPicPr>
          <p:cNvPr id="4" name="Bildobjekt 3">
            <a:extLst>
              <a:ext uri="{FF2B5EF4-FFF2-40B4-BE49-F238E27FC236}">
                <a16:creationId xmlns:a16="http://schemas.microsoft.com/office/drawing/2014/main" id="{86EC546E-FEBF-CC48-8883-3DD17B3F8E8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0" y="949234"/>
            <a:ext cx="4813256" cy="5908766"/>
          </a:xfrm>
          <a:prstGeom prst="rect">
            <a:avLst/>
          </a:prstGeom>
        </p:spPr>
      </p:pic>
      <p:pic>
        <p:nvPicPr>
          <p:cNvPr id="6" name="Bildobjekt 5">
            <a:extLst>
              <a:ext uri="{FF2B5EF4-FFF2-40B4-BE49-F238E27FC236}">
                <a16:creationId xmlns:a16="http://schemas.microsoft.com/office/drawing/2014/main" id="{EFB36B0A-2C39-214C-9701-24060C99A1F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2643" y="1339469"/>
            <a:ext cx="1743456" cy="1743456"/>
          </a:xfrm>
          <a:prstGeom prst="rect">
            <a:avLst/>
          </a:prstGeom>
        </p:spPr>
      </p:pic>
      <p:sp>
        <p:nvSpPr>
          <p:cNvPr id="21" name="Title 6">
            <a:extLst>
              <a:ext uri="{FF2B5EF4-FFF2-40B4-BE49-F238E27FC236}">
                <a16:creationId xmlns:a16="http://schemas.microsoft.com/office/drawing/2014/main" id="{84507F60-DED7-274D-AA71-EABFFD7905E7}"/>
              </a:ext>
            </a:extLst>
          </p:cNvPr>
          <p:cNvSpPr txBox="1">
            <a:spLocks/>
          </p:cNvSpPr>
          <p:nvPr/>
        </p:nvSpPr>
        <p:spPr bwMode="auto">
          <a:xfrm>
            <a:off x="463296" y="3965893"/>
            <a:ext cx="6083808" cy="1863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ctr"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a:lstStyle>
          <a:p>
            <a:pPr algn="l">
              <a:lnSpc>
                <a:spcPct val="90000"/>
              </a:lnSpc>
            </a:pPr>
            <a:r>
              <a:rPr lang="sv-SE" sz="1800" kern="0" spc="300" dirty="0"/>
              <a:t>PERSPEKTIVRAPPORT</a:t>
            </a:r>
            <a:endParaRPr lang="sv-SE" sz="3200" kern="0" spc="300" dirty="0"/>
          </a:p>
          <a:p>
            <a:pPr algn="l">
              <a:lnSpc>
                <a:spcPct val="90000"/>
              </a:lnSpc>
            </a:pPr>
            <a:r>
              <a:rPr lang="sv-SE" sz="3200" b="1" kern="0" spc="300" dirty="0"/>
              <a:t>Patienten, invånaren </a:t>
            </a:r>
          </a:p>
          <a:p>
            <a:pPr algn="l">
              <a:lnSpc>
                <a:spcPct val="90000"/>
              </a:lnSpc>
            </a:pPr>
            <a:r>
              <a:rPr lang="sv-SE" sz="3200" b="1" kern="0" spc="300" dirty="0"/>
              <a:t>och behoven</a:t>
            </a:r>
          </a:p>
        </p:txBody>
      </p:sp>
      <p:sp>
        <p:nvSpPr>
          <p:cNvPr id="3" name="Platshållare för datum 2">
            <a:extLst>
              <a:ext uri="{FF2B5EF4-FFF2-40B4-BE49-F238E27FC236}">
                <a16:creationId xmlns:a16="http://schemas.microsoft.com/office/drawing/2014/main" id="{FCD3CD1B-4B83-7B43-8C7B-BA59400C2D74}"/>
              </a:ext>
            </a:extLst>
          </p:cNvPr>
          <p:cNvSpPr>
            <a:spLocks noGrp="1"/>
          </p:cNvSpPr>
          <p:nvPr>
            <p:ph type="dt" sz="half" idx="2"/>
          </p:nvPr>
        </p:nvSpPr>
        <p:spPr/>
        <p:txBody>
          <a:bodyPr/>
          <a:lstStyle/>
          <a:p>
            <a:r>
              <a:rPr lang="sv-SE"/>
              <a:t>2019-11-11</a:t>
            </a:r>
          </a:p>
        </p:txBody>
      </p:sp>
      <p:sp>
        <p:nvSpPr>
          <p:cNvPr id="7" name="Platshållare för bildnummer 6">
            <a:extLst>
              <a:ext uri="{FF2B5EF4-FFF2-40B4-BE49-F238E27FC236}">
                <a16:creationId xmlns:a16="http://schemas.microsoft.com/office/drawing/2014/main" id="{AB516C58-CC73-4C4B-8369-17A78928FA95}"/>
              </a:ext>
            </a:extLst>
          </p:cNvPr>
          <p:cNvSpPr>
            <a:spLocks noGrp="1"/>
          </p:cNvSpPr>
          <p:nvPr>
            <p:ph type="sldNum" sz="quarter" idx="4"/>
          </p:nvPr>
        </p:nvSpPr>
        <p:spPr/>
        <p:txBody>
          <a:bodyPr/>
          <a:lstStyle/>
          <a:p>
            <a:fld id="{C1A088CD-CCDE-49E5-84E6-67161CD99BDA}" type="slidenum">
              <a:rPr lang="sv-SE" smtClean="0"/>
              <a:pPr/>
              <a:t>7</a:t>
            </a:fld>
            <a:endParaRPr lang="sv-SE"/>
          </a:p>
        </p:txBody>
      </p:sp>
      <p:sp>
        <p:nvSpPr>
          <p:cNvPr id="8" name="Platshållare för sidfot 7">
            <a:extLst>
              <a:ext uri="{FF2B5EF4-FFF2-40B4-BE49-F238E27FC236}">
                <a16:creationId xmlns:a16="http://schemas.microsoft.com/office/drawing/2014/main" id="{A6A5D68B-F25D-1B43-B772-686D2195F600}"/>
              </a:ext>
            </a:extLst>
          </p:cNvPr>
          <p:cNvSpPr>
            <a:spLocks noGrp="1"/>
          </p:cNvSpPr>
          <p:nvPr>
            <p:ph type="ftr" sz="quarter" idx="3"/>
          </p:nvPr>
        </p:nvSpPr>
        <p:spPr/>
        <p:txBody>
          <a:bodyPr/>
          <a:lstStyle/>
          <a:p>
            <a:r>
              <a:rPr lang="sv-SE"/>
              <a:t>Hälso- och sjukvårdsförvaltningen</a:t>
            </a:r>
          </a:p>
        </p:txBody>
      </p:sp>
    </p:spTree>
    <p:extLst>
      <p:ext uri="{BB962C8B-B14F-4D97-AF65-F5344CB8AC3E}">
        <p14:creationId xmlns:p14="http://schemas.microsoft.com/office/powerpoint/2010/main" val="3665573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ate Placeholder 3">
            <a:extLst>
              <a:ext uri="{FF2B5EF4-FFF2-40B4-BE49-F238E27FC236}">
                <a16:creationId xmlns:a16="http://schemas.microsoft.com/office/drawing/2014/main" id="{D0F702EB-4341-7941-AA37-A713BB89447A}"/>
              </a:ext>
            </a:extLst>
          </p:cNvPr>
          <p:cNvSpPr txBox="1">
            <a:spLocks/>
          </p:cNvSpPr>
          <p:nvPr/>
        </p:nvSpPr>
        <p:spPr bwMode="auto">
          <a:xfrm>
            <a:off x="8534401" y="237635"/>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B994E8D3-EB01-4B97-B7C9-9BC7CD4011D7}" type="datetime1">
              <a:rPr lang="sv-SE" smtClean="0"/>
              <a:pPr/>
              <a:t>2019-11-26</a:t>
            </a:fld>
            <a:endParaRPr lang="sv-SE"/>
          </a:p>
        </p:txBody>
      </p:sp>
      <p:sp>
        <p:nvSpPr>
          <p:cNvPr id="25" name="Footer Placeholder 4">
            <a:extLst>
              <a:ext uri="{FF2B5EF4-FFF2-40B4-BE49-F238E27FC236}">
                <a16:creationId xmlns:a16="http://schemas.microsoft.com/office/drawing/2014/main" id="{3CB16122-3FA7-2C43-A01E-41657C2E4897}"/>
              </a:ext>
            </a:extLst>
          </p:cNvPr>
          <p:cNvSpPr txBox="1">
            <a:spLocks/>
          </p:cNvSpPr>
          <p:nvPr/>
        </p:nvSpPr>
        <p:spPr bwMode="auto">
          <a:xfrm>
            <a:off x="8534401" y="655027"/>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r>
              <a:rPr lang="sv-SE"/>
              <a:t>Organisation/Namn</a:t>
            </a:r>
          </a:p>
        </p:txBody>
      </p:sp>
      <p:sp>
        <p:nvSpPr>
          <p:cNvPr id="26" name="Slide Number Placeholder 5">
            <a:extLst>
              <a:ext uri="{FF2B5EF4-FFF2-40B4-BE49-F238E27FC236}">
                <a16:creationId xmlns:a16="http://schemas.microsoft.com/office/drawing/2014/main" id="{FEF90D2B-710D-6348-A888-21FBAC547DF8}"/>
              </a:ext>
            </a:extLst>
          </p:cNvPr>
          <p:cNvSpPr txBox="1">
            <a:spLocks/>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DDBEBB44-B4B5-45AD-87A9-3B8A569A17F0}" type="slidenum">
              <a:rPr lang="sv-SE" smtClean="0"/>
              <a:pPr/>
              <a:t>8</a:t>
            </a:fld>
            <a:endParaRPr lang="sv-SE"/>
          </a:p>
        </p:txBody>
      </p:sp>
      <p:sp>
        <p:nvSpPr>
          <p:cNvPr id="27" name="Rektangel 1">
            <a:extLst>
              <a:ext uri="{FF2B5EF4-FFF2-40B4-BE49-F238E27FC236}">
                <a16:creationId xmlns:a16="http://schemas.microsoft.com/office/drawing/2014/main" id="{1E5797B6-7456-0641-B8D4-38B263CD81A6}"/>
              </a:ext>
            </a:extLst>
          </p:cNvPr>
          <p:cNvSpPr/>
          <p:nvPr/>
        </p:nvSpPr>
        <p:spPr bwMode="auto">
          <a:xfrm>
            <a:off x="0" y="0"/>
            <a:ext cx="12192000" cy="949234"/>
          </a:xfrm>
          <a:prstGeom prst="rect">
            <a:avLst/>
          </a:prstGeom>
          <a:solidFill>
            <a:srgbClr val="E9E3D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a:ln>
                <a:noFill/>
              </a:ln>
              <a:solidFill>
                <a:schemeClr val="tx1"/>
              </a:solidFill>
              <a:effectLst/>
              <a:latin typeface="Verdana" pitchFamily="34" charset="0"/>
              <a:ea typeface="Geneva" pitchFamily="1" charset="-128"/>
            </a:endParaRPr>
          </a:p>
        </p:txBody>
      </p:sp>
      <p:sp>
        <p:nvSpPr>
          <p:cNvPr id="28" name="Rectangle 4">
            <a:extLst>
              <a:ext uri="{FF2B5EF4-FFF2-40B4-BE49-F238E27FC236}">
                <a16:creationId xmlns:a16="http://schemas.microsoft.com/office/drawing/2014/main" id="{82012267-A550-9549-AD7D-6C4EFE2EA7E9}"/>
              </a:ext>
            </a:extLst>
          </p:cNvPr>
          <p:cNvSpPr txBox="1">
            <a:spLocks noChangeArrowheads="1"/>
          </p:cNvSpPr>
          <p:nvPr/>
        </p:nvSpPr>
        <p:spPr bwMode="auto">
          <a:xfrm>
            <a:off x="8534401" y="237635"/>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07247E4C-788B-4A49-9CDC-725142477515}" type="datetime1">
              <a:rPr lang="sv-SE" smtClean="0"/>
              <a:pPr/>
              <a:t>2019-11-26</a:t>
            </a:fld>
            <a:endParaRPr lang="sv-SE" dirty="0"/>
          </a:p>
        </p:txBody>
      </p:sp>
      <p:sp>
        <p:nvSpPr>
          <p:cNvPr id="30" name="Rectangle 6">
            <a:extLst>
              <a:ext uri="{FF2B5EF4-FFF2-40B4-BE49-F238E27FC236}">
                <a16:creationId xmlns:a16="http://schemas.microsoft.com/office/drawing/2014/main" id="{2DA67050-5BB9-AB4C-B0F9-1ACFA8792217}"/>
              </a:ext>
            </a:extLst>
          </p:cNvPr>
          <p:cNvSpPr txBox="1">
            <a:spLocks noChangeArrowheads="1"/>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65EAC295-B5BC-4B98-BE11-8B11DB9261CC}" type="slidenum">
              <a:rPr lang="sv-SE" smtClean="0"/>
              <a:pPr/>
              <a:t>8</a:t>
            </a:fld>
            <a:endParaRPr lang="sv-SE"/>
          </a:p>
        </p:txBody>
      </p:sp>
      <p:pic>
        <p:nvPicPr>
          <p:cNvPr id="31" name="Bild 3">
            <a:extLst>
              <a:ext uri="{FF2B5EF4-FFF2-40B4-BE49-F238E27FC236}">
                <a16:creationId xmlns:a16="http://schemas.microsoft.com/office/drawing/2014/main" id="{1A7739AD-431B-6143-9BAD-C82A2BE1691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32643" y="287739"/>
            <a:ext cx="1997319" cy="357545"/>
          </a:xfrm>
          <a:prstGeom prst="rect">
            <a:avLst/>
          </a:prstGeom>
        </p:spPr>
      </p:pic>
      <p:grpSp>
        <p:nvGrpSpPr>
          <p:cNvPr id="32" name="Grupp 2">
            <a:extLst>
              <a:ext uri="{FF2B5EF4-FFF2-40B4-BE49-F238E27FC236}">
                <a16:creationId xmlns:a16="http://schemas.microsoft.com/office/drawing/2014/main" id="{67AADB20-BAA8-AB4D-9AAC-61D761480AD5}"/>
              </a:ext>
            </a:extLst>
          </p:cNvPr>
          <p:cNvGrpSpPr/>
          <p:nvPr/>
        </p:nvGrpSpPr>
        <p:grpSpPr>
          <a:xfrm>
            <a:off x="12047537" y="3175"/>
            <a:ext cx="144463" cy="788988"/>
            <a:chOff x="12047537" y="3175"/>
            <a:chExt cx="144463" cy="788988"/>
          </a:xfrm>
        </p:grpSpPr>
        <p:sp>
          <p:nvSpPr>
            <p:cNvPr id="33" name="Rectangle 30">
              <a:extLst>
                <a:ext uri="{FF2B5EF4-FFF2-40B4-BE49-F238E27FC236}">
                  <a16:creationId xmlns:a16="http://schemas.microsoft.com/office/drawing/2014/main" id="{DE120B0D-D818-5D43-A60E-646A67BB09D5}"/>
                </a:ext>
              </a:extLst>
            </p:cNvPr>
            <p:cNvSpPr>
              <a:spLocks noChangeAspect="1" noChangeArrowheads="1"/>
            </p:cNvSpPr>
            <p:nvPr userDrawn="1"/>
          </p:nvSpPr>
          <p:spPr bwMode="auto">
            <a:xfrm>
              <a:off x="12047537" y="3175"/>
              <a:ext cx="144463" cy="144463"/>
            </a:xfrm>
            <a:prstGeom prst="rect">
              <a:avLst/>
            </a:prstGeom>
            <a:solidFill>
              <a:schemeClr val="accent2"/>
            </a:solidFill>
            <a:ln>
              <a:noFill/>
            </a:ln>
            <a:effectLst/>
          </p:spPr>
          <p:txBody>
            <a:bodyPr anchor="ctr">
              <a:spAutoFit/>
            </a:bodyPr>
            <a:lstStyle/>
            <a:p>
              <a:endParaRPr lang="sv-SE"/>
            </a:p>
          </p:txBody>
        </p:sp>
        <p:sp>
          <p:nvSpPr>
            <p:cNvPr id="34" name="Rectangle 31">
              <a:extLst>
                <a:ext uri="{FF2B5EF4-FFF2-40B4-BE49-F238E27FC236}">
                  <a16:creationId xmlns:a16="http://schemas.microsoft.com/office/drawing/2014/main" id="{2D3BA697-F721-D54C-B4F3-FB3159471CDB}"/>
                </a:ext>
              </a:extLst>
            </p:cNvPr>
            <p:cNvSpPr>
              <a:spLocks noChangeAspect="1" noChangeArrowheads="1"/>
            </p:cNvSpPr>
            <p:nvPr userDrawn="1"/>
          </p:nvSpPr>
          <p:spPr bwMode="auto">
            <a:xfrm>
              <a:off x="12047537" y="222250"/>
              <a:ext cx="144463" cy="144463"/>
            </a:xfrm>
            <a:prstGeom prst="rect">
              <a:avLst/>
            </a:prstGeom>
            <a:solidFill>
              <a:schemeClr val="accent2"/>
            </a:solidFill>
            <a:ln>
              <a:noFill/>
            </a:ln>
            <a:effectLst/>
          </p:spPr>
          <p:txBody>
            <a:bodyPr anchor="ctr">
              <a:spAutoFit/>
            </a:bodyPr>
            <a:lstStyle/>
            <a:p>
              <a:endParaRPr lang="sv-SE"/>
            </a:p>
          </p:txBody>
        </p:sp>
        <p:sp>
          <p:nvSpPr>
            <p:cNvPr id="35" name="Rectangle 32">
              <a:extLst>
                <a:ext uri="{FF2B5EF4-FFF2-40B4-BE49-F238E27FC236}">
                  <a16:creationId xmlns:a16="http://schemas.microsoft.com/office/drawing/2014/main" id="{0502076E-816C-1547-9E83-8D713EDB596E}"/>
                </a:ext>
              </a:extLst>
            </p:cNvPr>
            <p:cNvSpPr>
              <a:spLocks noChangeAspect="1" noChangeArrowheads="1"/>
            </p:cNvSpPr>
            <p:nvPr userDrawn="1"/>
          </p:nvSpPr>
          <p:spPr bwMode="auto">
            <a:xfrm>
              <a:off x="12047537" y="434975"/>
              <a:ext cx="144463" cy="144463"/>
            </a:xfrm>
            <a:prstGeom prst="rect">
              <a:avLst/>
            </a:prstGeom>
            <a:solidFill>
              <a:schemeClr val="accent1"/>
            </a:solidFill>
            <a:ln>
              <a:noFill/>
            </a:ln>
            <a:effectLst/>
          </p:spPr>
          <p:txBody>
            <a:bodyPr anchor="ctr">
              <a:spAutoFit/>
            </a:bodyPr>
            <a:lstStyle/>
            <a:p>
              <a:endParaRPr lang="sv-SE"/>
            </a:p>
          </p:txBody>
        </p:sp>
        <p:sp>
          <p:nvSpPr>
            <p:cNvPr id="36" name="Rectangle 33">
              <a:extLst>
                <a:ext uri="{FF2B5EF4-FFF2-40B4-BE49-F238E27FC236}">
                  <a16:creationId xmlns:a16="http://schemas.microsoft.com/office/drawing/2014/main" id="{FADF43E3-36A0-E948-BA7F-33ED8CA64435}"/>
                </a:ext>
              </a:extLst>
            </p:cNvPr>
            <p:cNvSpPr>
              <a:spLocks noChangeAspect="1" noChangeArrowheads="1"/>
            </p:cNvSpPr>
            <p:nvPr userDrawn="1"/>
          </p:nvSpPr>
          <p:spPr bwMode="auto">
            <a:xfrm>
              <a:off x="12047537" y="647700"/>
              <a:ext cx="144463" cy="144463"/>
            </a:xfrm>
            <a:prstGeom prst="rect">
              <a:avLst/>
            </a:prstGeom>
            <a:solidFill>
              <a:schemeClr val="accent2"/>
            </a:solidFill>
            <a:ln>
              <a:noFill/>
            </a:ln>
            <a:effectLst/>
          </p:spPr>
          <p:txBody>
            <a:bodyPr anchor="ctr">
              <a:spAutoFit/>
            </a:bodyPr>
            <a:lstStyle/>
            <a:p>
              <a:endParaRPr lang="sv-SE"/>
            </a:p>
          </p:txBody>
        </p:sp>
      </p:grpSp>
      <p:sp>
        <p:nvSpPr>
          <p:cNvPr id="2" name="Rubrik 1">
            <a:extLst>
              <a:ext uri="{FF2B5EF4-FFF2-40B4-BE49-F238E27FC236}">
                <a16:creationId xmlns:a16="http://schemas.microsoft.com/office/drawing/2014/main" id="{C0DF8260-4BE7-4F12-889B-3CCEFDA1AF81}"/>
              </a:ext>
            </a:extLst>
          </p:cNvPr>
          <p:cNvSpPr>
            <a:spLocks noGrp="1"/>
          </p:cNvSpPr>
          <p:nvPr>
            <p:ph type="ctrTitle"/>
          </p:nvPr>
        </p:nvSpPr>
        <p:spPr>
          <a:xfrm>
            <a:off x="914400" y="3965893"/>
            <a:ext cx="10363200" cy="788101"/>
          </a:xfrm>
        </p:spPr>
        <p:txBody>
          <a:bodyPr/>
          <a:lstStyle/>
          <a:p>
            <a:r>
              <a:rPr lang="sv-SE" sz="4400" b="1" spc="200" dirty="0">
                <a:solidFill>
                  <a:schemeClr val="bg1"/>
                </a:solidFill>
              </a:rPr>
              <a:t>KUNSKAPSSTYRNING</a:t>
            </a:r>
          </a:p>
        </p:txBody>
      </p:sp>
      <p:pic>
        <p:nvPicPr>
          <p:cNvPr id="6" name="Bildobjekt 5">
            <a:extLst>
              <a:ext uri="{FF2B5EF4-FFF2-40B4-BE49-F238E27FC236}">
                <a16:creationId xmlns:a16="http://schemas.microsoft.com/office/drawing/2014/main" id="{EFB36B0A-2C39-214C-9701-24060C99A1F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2643" y="1339469"/>
            <a:ext cx="1284860" cy="1284860"/>
          </a:xfrm>
          <a:prstGeom prst="rect">
            <a:avLst/>
          </a:prstGeom>
        </p:spPr>
      </p:pic>
      <p:pic>
        <p:nvPicPr>
          <p:cNvPr id="4" name="Bildobjekt 3">
            <a:hlinkClick r:id="rId6"/>
            <a:extLst>
              <a:ext uri="{FF2B5EF4-FFF2-40B4-BE49-F238E27FC236}">
                <a16:creationId xmlns:a16="http://schemas.microsoft.com/office/drawing/2014/main" id="{5EB180D6-E78A-4245-A2D6-4EF352CA497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67377" y="2286299"/>
            <a:ext cx="7333988" cy="4125369"/>
          </a:xfrm>
          <a:prstGeom prst="rect">
            <a:avLst/>
          </a:prstGeom>
        </p:spPr>
      </p:pic>
      <p:sp>
        <p:nvSpPr>
          <p:cNvPr id="3" name="Platshållare för datum 2">
            <a:extLst>
              <a:ext uri="{FF2B5EF4-FFF2-40B4-BE49-F238E27FC236}">
                <a16:creationId xmlns:a16="http://schemas.microsoft.com/office/drawing/2014/main" id="{99207E5E-1640-6A43-8770-B963603C3B64}"/>
              </a:ext>
            </a:extLst>
          </p:cNvPr>
          <p:cNvSpPr>
            <a:spLocks noGrp="1"/>
          </p:cNvSpPr>
          <p:nvPr>
            <p:ph type="dt" sz="half" idx="2"/>
          </p:nvPr>
        </p:nvSpPr>
        <p:spPr/>
        <p:txBody>
          <a:bodyPr/>
          <a:lstStyle/>
          <a:p>
            <a:r>
              <a:rPr lang="sv-SE"/>
              <a:t>2019-11-11</a:t>
            </a:r>
          </a:p>
        </p:txBody>
      </p:sp>
      <p:sp>
        <p:nvSpPr>
          <p:cNvPr id="7" name="Platshållare för bildnummer 6">
            <a:extLst>
              <a:ext uri="{FF2B5EF4-FFF2-40B4-BE49-F238E27FC236}">
                <a16:creationId xmlns:a16="http://schemas.microsoft.com/office/drawing/2014/main" id="{2A90C14D-7A51-2949-A702-2D664ACDA570}"/>
              </a:ext>
            </a:extLst>
          </p:cNvPr>
          <p:cNvSpPr>
            <a:spLocks noGrp="1"/>
          </p:cNvSpPr>
          <p:nvPr>
            <p:ph type="sldNum" sz="quarter" idx="4"/>
          </p:nvPr>
        </p:nvSpPr>
        <p:spPr/>
        <p:txBody>
          <a:bodyPr/>
          <a:lstStyle/>
          <a:p>
            <a:fld id="{C1A088CD-CCDE-49E5-84E6-67161CD99BDA}" type="slidenum">
              <a:rPr lang="sv-SE" smtClean="0"/>
              <a:pPr/>
              <a:t>8</a:t>
            </a:fld>
            <a:endParaRPr lang="sv-SE"/>
          </a:p>
        </p:txBody>
      </p:sp>
      <p:sp>
        <p:nvSpPr>
          <p:cNvPr id="8" name="Platshållare för sidfot 7">
            <a:extLst>
              <a:ext uri="{FF2B5EF4-FFF2-40B4-BE49-F238E27FC236}">
                <a16:creationId xmlns:a16="http://schemas.microsoft.com/office/drawing/2014/main" id="{D0FB9752-0B9E-0D4E-BEF7-D2517C2B0300}"/>
              </a:ext>
            </a:extLst>
          </p:cNvPr>
          <p:cNvSpPr>
            <a:spLocks noGrp="1"/>
          </p:cNvSpPr>
          <p:nvPr>
            <p:ph type="ftr" sz="quarter" idx="3"/>
          </p:nvPr>
        </p:nvSpPr>
        <p:spPr/>
        <p:txBody>
          <a:bodyPr/>
          <a:lstStyle/>
          <a:p>
            <a:r>
              <a:rPr lang="sv-SE"/>
              <a:t>Hälso- och sjukvårdsförvaltningen</a:t>
            </a:r>
          </a:p>
        </p:txBody>
      </p:sp>
      <p:sp>
        <p:nvSpPr>
          <p:cNvPr id="5" name="Rektangel 4">
            <a:extLst>
              <a:ext uri="{FF2B5EF4-FFF2-40B4-BE49-F238E27FC236}">
                <a16:creationId xmlns:a16="http://schemas.microsoft.com/office/drawing/2014/main" id="{01EE031C-6089-4B22-A058-D4FF61C76171}"/>
              </a:ext>
            </a:extLst>
          </p:cNvPr>
          <p:cNvSpPr/>
          <p:nvPr/>
        </p:nvSpPr>
        <p:spPr>
          <a:xfrm>
            <a:off x="2739101" y="1492509"/>
            <a:ext cx="7590539" cy="424732"/>
          </a:xfrm>
          <a:prstGeom prst="rect">
            <a:avLst/>
          </a:prstGeom>
        </p:spPr>
        <p:txBody>
          <a:bodyPr wrap="none">
            <a:spAutoFit/>
          </a:bodyPr>
          <a:lstStyle/>
          <a:p>
            <a:pPr algn="l">
              <a:lnSpc>
                <a:spcPct val="90000"/>
              </a:lnSpc>
            </a:pPr>
            <a:r>
              <a:rPr lang="sv-SE" sz="2400" kern="0" spc="300" dirty="0"/>
              <a:t>FILM SOM SAMMANFATTAR RAPPORTEN</a:t>
            </a:r>
          </a:p>
        </p:txBody>
      </p:sp>
    </p:spTree>
    <p:extLst>
      <p:ext uri="{BB962C8B-B14F-4D97-AF65-F5344CB8AC3E}">
        <p14:creationId xmlns:p14="http://schemas.microsoft.com/office/powerpoint/2010/main" val="32850994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ate Placeholder 3">
            <a:extLst>
              <a:ext uri="{FF2B5EF4-FFF2-40B4-BE49-F238E27FC236}">
                <a16:creationId xmlns:a16="http://schemas.microsoft.com/office/drawing/2014/main" id="{D0F702EB-4341-7941-AA37-A713BB89447A}"/>
              </a:ext>
            </a:extLst>
          </p:cNvPr>
          <p:cNvSpPr txBox="1">
            <a:spLocks/>
          </p:cNvSpPr>
          <p:nvPr/>
        </p:nvSpPr>
        <p:spPr bwMode="auto">
          <a:xfrm>
            <a:off x="8534401" y="237635"/>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B994E8D3-EB01-4B97-B7C9-9BC7CD4011D7}" type="datetime1">
              <a:rPr lang="sv-SE" smtClean="0"/>
              <a:pPr/>
              <a:t>2019-11-26</a:t>
            </a:fld>
            <a:endParaRPr lang="sv-SE"/>
          </a:p>
        </p:txBody>
      </p:sp>
      <p:sp>
        <p:nvSpPr>
          <p:cNvPr id="25" name="Footer Placeholder 4">
            <a:extLst>
              <a:ext uri="{FF2B5EF4-FFF2-40B4-BE49-F238E27FC236}">
                <a16:creationId xmlns:a16="http://schemas.microsoft.com/office/drawing/2014/main" id="{3CB16122-3FA7-2C43-A01E-41657C2E4897}"/>
              </a:ext>
            </a:extLst>
          </p:cNvPr>
          <p:cNvSpPr txBox="1">
            <a:spLocks/>
          </p:cNvSpPr>
          <p:nvPr/>
        </p:nvSpPr>
        <p:spPr bwMode="auto">
          <a:xfrm>
            <a:off x="8534401" y="655027"/>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r>
              <a:rPr lang="sv-SE"/>
              <a:t>Organisation/Namn</a:t>
            </a:r>
          </a:p>
        </p:txBody>
      </p:sp>
      <p:sp>
        <p:nvSpPr>
          <p:cNvPr id="26" name="Slide Number Placeholder 5">
            <a:extLst>
              <a:ext uri="{FF2B5EF4-FFF2-40B4-BE49-F238E27FC236}">
                <a16:creationId xmlns:a16="http://schemas.microsoft.com/office/drawing/2014/main" id="{FEF90D2B-710D-6348-A888-21FBAC547DF8}"/>
              </a:ext>
            </a:extLst>
          </p:cNvPr>
          <p:cNvSpPr txBox="1">
            <a:spLocks/>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DDBEBB44-B4B5-45AD-87A9-3B8A569A17F0}" type="slidenum">
              <a:rPr lang="sv-SE" smtClean="0"/>
              <a:pPr/>
              <a:t>9</a:t>
            </a:fld>
            <a:endParaRPr lang="sv-SE"/>
          </a:p>
        </p:txBody>
      </p:sp>
      <p:sp>
        <p:nvSpPr>
          <p:cNvPr id="27" name="Rektangel 1">
            <a:extLst>
              <a:ext uri="{FF2B5EF4-FFF2-40B4-BE49-F238E27FC236}">
                <a16:creationId xmlns:a16="http://schemas.microsoft.com/office/drawing/2014/main" id="{1E5797B6-7456-0641-B8D4-38B263CD81A6}"/>
              </a:ext>
            </a:extLst>
          </p:cNvPr>
          <p:cNvSpPr/>
          <p:nvPr/>
        </p:nvSpPr>
        <p:spPr bwMode="auto">
          <a:xfrm>
            <a:off x="0" y="0"/>
            <a:ext cx="12192000" cy="949234"/>
          </a:xfrm>
          <a:prstGeom prst="rect">
            <a:avLst/>
          </a:prstGeom>
          <a:solidFill>
            <a:srgbClr val="E9E3D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a:ln>
                <a:noFill/>
              </a:ln>
              <a:solidFill>
                <a:schemeClr val="tx1"/>
              </a:solidFill>
              <a:effectLst/>
              <a:latin typeface="Verdana" pitchFamily="34" charset="0"/>
              <a:ea typeface="Geneva" pitchFamily="1" charset="-128"/>
            </a:endParaRPr>
          </a:p>
        </p:txBody>
      </p:sp>
      <p:sp>
        <p:nvSpPr>
          <p:cNvPr id="28" name="Rectangle 4">
            <a:extLst>
              <a:ext uri="{FF2B5EF4-FFF2-40B4-BE49-F238E27FC236}">
                <a16:creationId xmlns:a16="http://schemas.microsoft.com/office/drawing/2014/main" id="{82012267-A550-9549-AD7D-6C4EFE2EA7E9}"/>
              </a:ext>
            </a:extLst>
          </p:cNvPr>
          <p:cNvSpPr txBox="1">
            <a:spLocks noChangeArrowheads="1"/>
          </p:cNvSpPr>
          <p:nvPr/>
        </p:nvSpPr>
        <p:spPr bwMode="auto">
          <a:xfrm>
            <a:off x="8534401" y="237635"/>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07247E4C-788B-4A49-9CDC-725142477515}" type="datetime1">
              <a:rPr lang="sv-SE" smtClean="0"/>
              <a:pPr/>
              <a:t>2019-11-26</a:t>
            </a:fld>
            <a:endParaRPr lang="sv-SE" dirty="0"/>
          </a:p>
        </p:txBody>
      </p:sp>
      <p:sp>
        <p:nvSpPr>
          <p:cNvPr id="30" name="Rectangle 6">
            <a:extLst>
              <a:ext uri="{FF2B5EF4-FFF2-40B4-BE49-F238E27FC236}">
                <a16:creationId xmlns:a16="http://schemas.microsoft.com/office/drawing/2014/main" id="{2DA67050-5BB9-AB4C-B0F9-1ACFA8792217}"/>
              </a:ext>
            </a:extLst>
          </p:cNvPr>
          <p:cNvSpPr txBox="1">
            <a:spLocks noChangeArrowheads="1"/>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65EAC295-B5BC-4B98-BE11-8B11DB9261CC}" type="slidenum">
              <a:rPr lang="sv-SE" smtClean="0"/>
              <a:pPr/>
              <a:t>9</a:t>
            </a:fld>
            <a:endParaRPr lang="sv-SE"/>
          </a:p>
        </p:txBody>
      </p:sp>
      <p:pic>
        <p:nvPicPr>
          <p:cNvPr id="31" name="Bild 3">
            <a:extLst>
              <a:ext uri="{FF2B5EF4-FFF2-40B4-BE49-F238E27FC236}">
                <a16:creationId xmlns:a16="http://schemas.microsoft.com/office/drawing/2014/main" id="{1A7739AD-431B-6143-9BAD-C82A2BE1691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32643" y="287739"/>
            <a:ext cx="1997319" cy="357545"/>
          </a:xfrm>
          <a:prstGeom prst="rect">
            <a:avLst/>
          </a:prstGeom>
        </p:spPr>
      </p:pic>
      <p:grpSp>
        <p:nvGrpSpPr>
          <p:cNvPr id="32" name="Grupp 2">
            <a:extLst>
              <a:ext uri="{FF2B5EF4-FFF2-40B4-BE49-F238E27FC236}">
                <a16:creationId xmlns:a16="http://schemas.microsoft.com/office/drawing/2014/main" id="{67AADB20-BAA8-AB4D-9AAC-61D761480AD5}"/>
              </a:ext>
            </a:extLst>
          </p:cNvPr>
          <p:cNvGrpSpPr/>
          <p:nvPr/>
        </p:nvGrpSpPr>
        <p:grpSpPr>
          <a:xfrm>
            <a:off x="12047537" y="3175"/>
            <a:ext cx="144463" cy="788988"/>
            <a:chOff x="12047537" y="3175"/>
            <a:chExt cx="144463" cy="788988"/>
          </a:xfrm>
        </p:grpSpPr>
        <p:sp>
          <p:nvSpPr>
            <p:cNvPr id="33" name="Rectangle 30">
              <a:extLst>
                <a:ext uri="{FF2B5EF4-FFF2-40B4-BE49-F238E27FC236}">
                  <a16:creationId xmlns:a16="http://schemas.microsoft.com/office/drawing/2014/main" id="{DE120B0D-D818-5D43-A60E-646A67BB09D5}"/>
                </a:ext>
              </a:extLst>
            </p:cNvPr>
            <p:cNvSpPr>
              <a:spLocks noChangeAspect="1" noChangeArrowheads="1"/>
            </p:cNvSpPr>
            <p:nvPr userDrawn="1"/>
          </p:nvSpPr>
          <p:spPr bwMode="auto">
            <a:xfrm>
              <a:off x="12047537" y="3175"/>
              <a:ext cx="144463" cy="144463"/>
            </a:xfrm>
            <a:prstGeom prst="rect">
              <a:avLst/>
            </a:prstGeom>
            <a:solidFill>
              <a:schemeClr val="accent2"/>
            </a:solidFill>
            <a:ln>
              <a:noFill/>
            </a:ln>
            <a:effectLst/>
          </p:spPr>
          <p:txBody>
            <a:bodyPr anchor="ctr">
              <a:spAutoFit/>
            </a:bodyPr>
            <a:lstStyle/>
            <a:p>
              <a:endParaRPr lang="sv-SE"/>
            </a:p>
          </p:txBody>
        </p:sp>
        <p:sp>
          <p:nvSpPr>
            <p:cNvPr id="34" name="Rectangle 31">
              <a:extLst>
                <a:ext uri="{FF2B5EF4-FFF2-40B4-BE49-F238E27FC236}">
                  <a16:creationId xmlns:a16="http://schemas.microsoft.com/office/drawing/2014/main" id="{2D3BA697-F721-D54C-B4F3-FB3159471CDB}"/>
                </a:ext>
              </a:extLst>
            </p:cNvPr>
            <p:cNvSpPr>
              <a:spLocks noChangeAspect="1" noChangeArrowheads="1"/>
            </p:cNvSpPr>
            <p:nvPr userDrawn="1"/>
          </p:nvSpPr>
          <p:spPr bwMode="auto">
            <a:xfrm>
              <a:off x="12047537" y="222250"/>
              <a:ext cx="144463" cy="144463"/>
            </a:xfrm>
            <a:prstGeom prst="rect">
              <a:avLst/>
            </a:prstGeom>
            <a:solidFill>
              <a:schemeClr val="accent2"/>
            </a:solidFill>
            <a:ln>
              <a:noFill/>
            </a:ln>
            <a:effectLst/>
          </p:spPr>
          <p:txBody>
            <a:bodyPr anchor="ctr">
              <a:spAutoFit/>
            </a:bodyPr>
            <a:lstStyle/>
            <a:p>
              <a:endParaRPr lang="sv-SE"/>
            </a:p>
          </p:txBody>
        </p:sp>
        <p:sp>
          <p:nvSpPr>
            <p:cNvPr id="35" name="Rectangle 32">
              <a:extLst>
                <a:ext uri="{FF2B5EF4-FFF2-40B4-BE49-F238E27FC236}">
                  <a16:creationId xmlns:a16="http://schemas.microsoft.com/office/drawing/2014/main" id="{0502076E-816C-1547-9E83-8D713EDB596E}"/>
                </a:ext>
              </a:extLst>
            </p:cNvPr>
            <p:cNvSpPr>
              <a:spLocks noChangeAspect="1" noChangeArrowheads="1"/>
            </p:cNvSpPr>
            <p:nvPr userDrawn="1"/>
          </p:nvSpPr>
          <p:spPr bwMode="auto">
            <a:xfrm>
              <a:off x="12047537" y="434975"/>
              <a:ext cx="144463" cy="144463"/>
            </a:xfrm>
            <a:prstGeom prst="rect">
              <a:avLst/>
            </a:prstGeom>
            <a:solidFill>
              <a:schemeClr val="accent1"/>
            </a:solidFill>
            <a:ln>
              <a:noFill/>
            </a:ln>
            <a:effectLst/>
          </p:spPr>
          <p:txBody>
            <a:bodyPr anchor="ctr">
              <a:spAutoFit/>
            </a:bodyPr>
            <a:lstStyle/>
            <a:p>
              <a:endParaRPr lang="sv-SE"/>
            </a:p>
          </p:txBody>
        </p:sp>
        <p:sp>
          <p:nvSpPr>
            <p:cNvPr id="36" name="Rectangle 33">
              <a:extLst>
                <a:ext uri="{FF2B5EF4-FFF2-40B4-BE49-F238E27FC236}">
                  <a16:creationId xmlns:a16="http://schemas.microsoft.com/office/drawing/2014/main" id="{FADF43E3-36A0-E948-BA7F-33ED8CA64435}"/>
                </a:ext>
              </a:extLst>
            </p:cNvPr>
            <p:cNvSpPr>
              <a:spLocks noChangeAspect="1" noChangeArrowheads="1"/>
            </p:cNvSpPr>
            <p:nvPr userDrawn="1"/>
          </p:nvSpPr>
          <p:spPr bwMode="auto">
            <a:xfrm>
              <a:off x="12047537" y="647700"/>
              <a:ext cx="144463" cy="144463"/>
            </a:xfrm>
            <a:prstGeom prst="rect">
              <a:avLst/>
            </a:prstGeom>
            <a:solidFill>
              <a:schemeClr val="accent2"/>
            </a:solidFill>
            <a:ln>
              <a:noFill/>
            </a:ln>
            <a:effectLst/>
          </p:spPr>
          <p:txBody>
            <a:bodyPr anchor="ctr">
              <a:spAutoFit/>
            </a:bodyPr>
            <a:lstStyle/>
            <a:p>
              <a:endParaRPr lang="sv-SE"/>
            </a:p>
          </p:txBody>
        </p:sp>
      </p:grpSp>
      <p:sp>
        <p:nvSpPr>
          <p:cNvPr id="2" name="Rubrik 1">
            <a:extLst>
              <a:ext uri="{FF2B5EF4-FFF2-40B4-BE49-F238E27FC236}">
                <a16:creationId xmlns:a16="http://schemas.microsoft.com/office/drawing/2014/main" id="{C0DF8260-4BE7-4F12-889B-3CCEFDA1AF81}"/>
              </a:ext>
            </a:extLst>
          </p:cNvPr>
          <p:cNvSpPr>
            <a:spLocks noGrp="1"/>
          </p:cNvSpPr>
          <p:nvPr>
            <p:ph type="ctrTitle"/>
          </p:nvPr>
        </p:nvSpPr>
        <p:spPr>
          <a:xfrm>
            <a:off x="914400" y="3965893"/>
            <a:ext cx="10363200" cy="788101"/>
          </a:xfrm>
        </p:spPr>
        <p:txBody>
          <a:bodyPr/>
          <a:lstStyle/>
          <a:p>
            <a:r>
              <a:rPr lang="sv-SE" sz="4400" b="1" spc="200" dirty="0">
                <a:solidFill>
                  <a:schemeClr val="bg1"/>
                </a:solidFill>
              </a:rPr>
              <a:t>KUNSKAPSSTYRNING</a:t>
            </a:r>
          </a:p>
        </p:txBody>
      </p:sp>
      <p:pic>
        <p:nvPicPr>
          <p:cNvPr id="6" name="Bildobjekt 5">
            <a:extLst>
              <a:ext uri="{FF2B5EF4-FFF2-40B4-BE49-F238E27FC236}">
                <a16:creationId xmlns:a16="http://schemas.microsoft.com/office/drawing/2014/main" id="{EFB36B0A-2C39-214C-9701-24060C99A1F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2643" y="1339469"/>
            <a:ext cx="1284860" cy="1284860"/>
          </a:xfrm>
          <a:prstGeom prst="rect">
            <a:avLst/>
          </a:prstGeom>
        </p:spPr>
      </p:pic>
      <p:sp>
        <p:nvSpPr>
          <p:cNvPr id="19" name="Title 6">
            <a:extLst>
              <a:ext uri="{FF2B5EF4-FFF2-40B4-BE49-F238E27FC236}">
                <a16:creationId xmlns:a16="http://schemas.microsoft.com/office/drawing/2014/main" id="{FC3600E1-8179-1E43-BA3D-9F7FE36875C3}"/>
              </a:ext>
            </a:extLst>
          </p:cNvPr>
          <p:cNvSpPr txBox="1">
            <a:spLocks/>
          </p:cNvSpPr>
          <p:nvPr/>
        </p:nvSpPr>
        <p:spPr bwMode="auto">
          <a:xfrm>
            <a:off x="2362200" y="1838325"/>
            <a:ext cx="4267200" cy="1863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ctr"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a:lstStyle>
          <a:p>
            <a:pPr algn="l">
              <a:lnSpc>
                <a:spcPct val="90000"/>
              </a:lnSpc>
            </a:pPr>
            <a:r>
              <a:rPr lang="sv-SE" sz="1800" kern="0" spc="300" dirty="0"/>
              <a:t>SAMMANFATTANDE ANALYS</a:t>
            </a:r>
          </a:p>
          <a:p>
            <a:pPr algn="l">
              <a:lnSpc>
                <a:spcPct val="90000"/>
              </a:lnSpc>
            </a:pPr>
            <a:endParaRPr lang="sv-SE" sz="1800" kern="0" spc="300" dirty="0"/>
          </a:p>
          <a:p>
            <a:pPr marL="285750" indent="-285750" algn="l">
              <a:buFont typeface="Arial" panose="020B0604020202020204" pitchFamily="34" charset="0"/>
              <a:buChar char="•"/>
            </a:pPr>
            <a:r>
              <a:rPr lang="sv-SE" sz="1800" kern="0" dirty="0"/>
              <a:t>Befolkningen i länet växer och lever allt längre med bättre hälsa</a:t>
            </a:r>
          </a:p>
          <a:p>
            <a:pPr algn="l"/>
            <a:endParaRPr lang="sv-SE" sz="1800" kern="0" dirty="0"/>
          </a:p>
          <a:p>
            <a:pPr marL="285750" indent="-285750" algn="l">
              <a:buFont typeface="Arial" panose="020B0604020202020204" pitchFamily="34" charset="0"/>
              <a:buChar char="•"/>
            </a:pPr>
            <a:r>
              <a:rPr lang="sv-SE" sz="1800" kern="0" dirty="0"/>
              <a:t>Synen på hälsa, ohälsa och vård kommer förändras</a:t>
            </a:r>
          </a:p>
          <a:p>
            <a:pPr algn="l"/>
            <a:endParaRPr lang="sv-SE" sz="1800" kern="0" dirty="0"/>
          </a:p>
          <a:p>
            <a:pPr marL="285750" indent="-285750" algn="l">
              <a:buFont typeface="Arial" panose="020B0604020202020204" pitchFamily="34" charset="0"/>
              <a:buChar char="•"/>
            </a:pPr>
            <a:r>
              <a:rPr lang="sv-SE" sz="1800" kern="0" dirty="0"/>
              <a:t>Efterfrågan på hälso- och vårdtjänster kommer att öka</a:t>
            </a:r>
          </a:p>
          <a:p>
            <a:pPr algn="l"/>
            <a:endParaRPr lang="sv-SE" sz="1800" kern="0" dirty="0"/>
          </a:p>
          <a:p>
            <a:pPr marL="285750" indent="-285750" algn="l">
              <a:buFont typeface="Arial" panose="020B0604020202020204" pitchFamily="34" charset="0"/>
              <a:buChar char="•"/>
            </a:pPr>
            <a:r>
              <a:rPr lang="sv-SE" sz="1800" kern="0" dirty="0"/>
              <a:t>Satsningen på prevention bör öka för att möta vårdbehoven</a:t>
            </a:r>
          </a:p>
          <a:p>
            <a:pPr algn="l">
              <a:lnSpc>
                <a:spcPct val="90000"/>
              </a:lnSpc>
            </a:pPr>
            <a:endParaRPr lang="sv-SE" sz="1800" kern="0" spc="300" dirty="0"/>
          </a:p>
          <a:p>
            <a:pPr algn="l">
              <a:lnSpc>
                <a:spcPct val="90000"/>
              </a:lnSpc>
            </a:pPr>
            <a:endParaRPr lang="sv-SE" sz="1800" kern="0" spc="300" dirty="0">
              <a:latin typeface="+mn-lt"/>
            </a:endParaRPr>
          </a:p>
          <a:p>
            <a:pPr marL="457200" indent="-457200" algn="l">
              <a:lnSpc>
                <a:spcPct val="90000"/>
              </a:lnSpc>
              <a:buFont typeface="Arial" panose="020B0604020202020204" pitchFamily="34" charset="0"/>
              <a:buChar char="•"/>
            </a:pPr>
            <a:endParaRPr lang="sv-SE" sz="1800" kern="0" spc="300" dirty="0">
              <a:latin typeface="+mn-lt"/>
            </a:endParaRPr>
          </a:p>
          <a:p>
            <a:pPr marL="457200" indent="-457200" algn="l">
              <a:lnSpc>
                <a:spcPct val="90000"/>
              </a:lnSpc>
              <a:buFont typeface="Arial" panose="020B0604020202020204" pitchFamily="34" charset="0"/>
              <a:buChar char="•"/>
            </a:pPr>
            <a:endParaRPr lang="sv-SE" sz="1800" kern="0" spc="300" dirty="0">
              <a:solidFill>
                <a:schemeClr val="tx1"/>
              </a:solidFill>
              <a:latin typeface="+mn-lt"/>
            </a:endParaRPr>
          </a:p>
          <a:p>
            <a:pPr marL="914400" lvl="1" indent="-457200">
              <a:lnSpc>
                <a:spcPct val="90000"/>
              </a:lnSpc>
              <a:buFont typeface="Arial" panose="020B0604020202020204" pitchFamily="34" charset="0"/>
              <a:buChar char="•"/>
            </a:pPr>
            <a:endParaRPr lang="sv-SE" sz="1800" kern="0" spc="300" dirty="0">
              <a:solidFill>
                <a:schemeClr val="tx1"/>
              </a:solidFill>
              <a:latin typeface="+mn-lt"/>
            </a:endParaRPr>
          </a:p>
          <a:p>
            <a:pPr algn="l">
              <a:lnSpc>
                <a:spcPct val="90000"/>
              </a:lnSpc>
            </a:pPr>
            <a:endParaRPr lang="sv-SE" sz="3200" kern="0" spc="300" dirty="0"/>
          </a:p>
        </p:txBody>
      </p:sp>
      <p:pic>
        <p:nvPicPr>
          <p:cNvPr id="20" name="Bildobjekt 19">
            <a:extLst>
              <a:ext uri="{FF2B5EF4-FFF2-40B4-BE49-F238E27FC236}">
                <a16:creationId xmlns:a16="http://schemas.microsoft.com/office/drawing/2014/main" id="{5DDB5808-0A11-FA45-A649-83AF72523F1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85304" y="949234"/>
            <a:ext cx="4810670" cy="5905591"/>
          </a:xfrm>
          <a:prstGeom prst="rect">
            <a:avLst/>
          </a:prstGeom>
        </p:spPr>
      </p:pic>
      <p:sp>
        <p:nvSpPr>
          <p:cNvPr id="3" name="Platshållare för datum 2">
            <a:extLst>
              <a:ext uri="{FF2B5EF4-FFF2-40B4-BE49-F238E27FC236}">
                <a16:creationId xmlns:a16="http://schemas.microsoft.com/office/drawing/2014/main" id="{6879D87D-7C80-2945-83BD-BAF2153EFBD1}"/>
              </a:ext>
            </a:extLst>
          </p:cNvPr>
          <p:cNvSpPr>
            <a:spLocks noGrp="1"/>
          </p:cNvSpPr>
          <p:nvPr>
            <p:ph type="dt" sz="half" idx="2"/>
          </p:nvPr>
        </p:nvSpPr>
        <p:spPr/>
        <p:txBody>
          <a:bodyPr/>
          <a:lstStyle/>
          <a:p>
            <a:r>
              <a:rPr lang="sv-SE"/>
              <a:t>2019-11-11</a:t>
            </a:r>
          </a:p>
        </p:txBody>
      </p:sp>
      <p:sp>
        <p:nvSpPr>
          <p:cNvPr id="5" name="Platshållare för bildnummer 4">
            <a:extLst>
              <a:ext uri="{FF2B5EF4-FFF2-40B4-BE49-F238E27FC236}">
                <a16:creationId xmlns:a16="http://schemas.microsoft.com/office/drawing/2014/main" id="{341FD03C-0590-984C-9364-34CDF4532F49}"/>
              </a:ext>
            </a:extLst>
          </p:cNvPr>
          <p:cNvSpPr>
            <a:spLocks noGrp="1"/>
          </p:cNvSpPr>
          <p:nvPr>
            <p:ph type="sldNum" sz="quarter" idx="4"/>
          </p:nvPr>
        </p:nvSpPr>
        <p:spPr/>
        <p:txBody>
          <a:bodyPr/>
          <a:lstStyle/>
          <a:p>
            <a:fld id="{C1A088CD-CCDE-49E5-84E6-67161CD99BDA}" type="slidenum">
              <a:rPr lang="sv-SE" smtClean="0"/>
              <a:pPr/>
              <a:t>9</a:t>
            </a:fld>
            <a:endParaRPr lang="sv-SE"/>
          </a:p>
        </p:txBody>
      </p:sp>
      <p:sp>
        <p:nvSpPr>
          <p:cNvPr id="7" name="Platshållare för sidfot 6">
            <a:extLst>
              <a:ext uri="{FF2B5EF4-FFF2-40B4-BE49-F238E27FC236}">
                <a16:creationId xmlns:a16="http://schemas.microsoft.com/office/drawing/2014/main" id="{B3CD1EDB-1CAB-5B4D-B30B-4DACC1AE9D2B}"/>
              </a:ext>
            </a:extLst>
          </p:cNvPr>
          <p:cNvSpPr>
            <a:spLocks noGrp="1"/>
          </p:cNvSpPr>
          <p:nvPr>
            <p:ph type="ftr" sz="quarter" idx="3"/>
          </p:nvPr>
        </p:nvSpPr>
        <p:spPr/>
        <p:txBody>
          <a:bodyPr/>
          <a:lstStyle/>
          <a:p>
            <a:r>
              <a:rPr lang="sv-SE"/>
              <a:t>Hälso- och sjukvårdsförvaltningen</a:t>
            </a:r>
          </a:p>
        </p:txBody>
      </p:sp>
    </p:spTree>
    <p:extLst>
      <p:ext uri="{BB962C8B-B14F-4D97-AF65-F5344CB8AC3E}">
        <p14:creationId xmlns:p14="http://schemas.microsoft.com/office/powerpoint/2010/main" val="187853410"/>
      </p:ext>
    </p:extLst>
  </p:cSld>
  <p:clrMapOvr>
    <a:masterClrMapping/>
  </p:clrMapOvr>
</p:sld>
</file>

<file path=ppt/theme/theme1.xml><?xml version="1.0" encoding="utf-8"?>
<a:theme xmlns:a="http://schemas.openxmlformats.org/drawingml/2006/main" name="Standardformgivning">
  <a:themeElements>
    <a:clrScheme name="SLL">
      <a:dk1>
        <a:srgbClr val="000000"/>
      </a:dk1>
      <a:lt1>
        <a:srgbClr val="FFFFFF"/>
      </a:lt1>
      <a:dk2>
        <a:srgbClr val="406618"/>
      </a:dk2>
      <a:lt2>
        <a:srgbClr val="78BE00"/>
      </a:lt2>
      <a:accent1>
        <a:srgbClr val="002D5A"/>
      </a:accent1>
      <a:accent2>
        <a:srgbClr val="00AEEF"/>
      </a:accent2>
      <a:accent3>
        <a:srgbClr val="9A0932"/>
      </a:accent3>
      <a:accent4>
        <a:srgbClr val="E1056D"/>
      </a:accent4>
      <a:accent5>
        <a:srgbClr val="EB9100"/>
      </a:accent5>
      <a:accent6>
        <a:srgbClr val="FFD400"/>
      </a:accent6>
      <a:hlink>
        <a:srgbClr val="034EA2"/>
      </a:hlink>
      <a:folHlink>
        <a:srgbClr val="034EA2"/>
      </a:folHlink>
    </a:clrScheme>
    <a:fontScheme name="Standardformgivning">
      <a:majorFont>
        <a:latin typeface="Verdana"/>
        <a:ea typeface="Geneva"/>
        <a:cs typeface=""/>
      </a:majorFont>
      <a:minorFont>
        <a:latin typeface="Verdana"/>
        <a:ea typeface="Genev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rgbClr val="003468"/>
          </a:solidFill>
          <a:prstDash val="solid"/>
          <a:round/>
          <a:headEnd type="none" w="med" len="med"/>
          <a:tailEnd type="none" w="med" len="med"/>
        </a:ln>
        <a:effectLst/>
      </a:spPr>
      <a:bodyPr vert="horz" wrap="none" lIns="91440" tIns="45720" rIns="91440" bIns="45720" numCol="1" rtlCol="0" anchor="ctr" anchorCtr="0" compatLnSpc="1">
        <a:prstTxWarp prst="textNoShape">
          <a:avLst/>
        </a:prstTxWarp>
        <a:no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2200" b="0" i="0" u="none" strike="noStrike" cap="none" normalizeH="0" baseline="0" smtClean="0">
            <a:ln>
              <a:noFill/>
            </a:ln>
            <a:solidFill>
              <a:schemeClr val="bg1"/>
            </a:solidFill>
            <a:effectLst/>
            <a:latin typeface="Verdana" pitchFamily="34" charset="0"/>
            <a:ea typeface="Geneva" pitchFamily="1" charset="-128"/>
          </a:defRPr>
        </a:defPPr>
      </a:lstStyle>
    </a:spDef>
    <a:lnDef>
      <a:spPr bwMode="auto">
        <a:noFill/>
        <a:ln w="9525"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rgbClr val="00AEEF"/>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txDef>
      <a:spPr>
        <a:noFill/>
      </a:spPr>
      <a:bodyPr wrap="square" rtlCol="0">
        <a:noAutofit/>
      </a:bodyPr>
      <a:lstStyle>
        <a:defPPr algn="l">
          <a:defRPr smtClean="0"/>
        </a:defPPr>
      </a:lstStyle>
    </a:txDef>
  </a:objectDefaults>
  <a:extraClrSchemeLst>
    <a:extraClrScheme>
      <a:clrScheme name="Standardformgivning 1">
        <a:dk1>
          <a:srgbClr val="000000"/>
        </a:dk1>
        <a:lt1>
          <a:srgbClr val="FFFFFF"/>
        </a:lt1>
        <a:dk2>
          <a:srgbClr val="000000"/>
        </a:dk2>
        <a:lt2>
          <a:srgbClr val="BAB0B9"/>
        </a:lt2>
        <a:accent1>
          <a:srgbClr val="003468"/>
        </a:accent1>
        <a:accent2>
          <a:srgbClr val="00AEEF"/>
        </a:accent2>
        <a:accent3>
          <a:srgbClr val="FFFFFF"/>
        </a:accent3>
        <a:accent4>
          <a:srgbClr val="000000"/>
        </a:accent4>
        <a:accent5>
          <a:srgbClr val="AAAEB9"/>
        </a:accent5>
        <a:accent6>
          <a:srgbClr val="009DD9"/>
        </a:accent6>
        <a:hlink>
          <a:srgbClr val="B30538"/>
        </a:hlink>
        <a:folHlink>
          <a:srgbClr val="E2001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owerpoint-mall-bredformat-region-stockholm-vit till jonatan och jerker.potx" id="{80E714A1-7C46-468B-BD52-7CE0E230FD63}" vid="{C7A3CD8E-D63F-4420-AEDB-DE3522D2469C}"/>
    </a:ext>
  </a:ext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Standardformgivning</Template>
  <TotalTime>4430</TotalTime>
  <Words>2876</Words>
  <Application>Microsoft Office PowerPoint</Application>
  <PresentationFormat>Bredbild</PresentationFormat>
  <Paragraphs>558</Paragraphs>
  <Slides>23</Slides>
  <Notes>23</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23</vt:i4>
      </vt:variant>
    </vt:vector>
  </HeadingPairs>
  <TitlesOfParts>
    <vt:vector size="28" baseType="lpstr">
      <vt:lpstr>Arial</vt:lpstr>
      <vt:lpstr>Geneva</vt:lpstr>
      <vt:lpstr>Verdana</vt:lpstr>
      <vt:lpstr>Wingdings</vt:lpstr>
      <vt:lpstr>Standardformgivning</vt:lpstr>
      <vt:lpstr>KUNSKAPSSTYRNING</vt:lpstr>
      <vt:lpstr>PowerPoint-presentation</vt:lpstr>
      <vt:lpstr>KUNSKAPSSTYRNING</vt:lpstr>
      <vt:lpstr>KUNSKAPSSTYRNING</vt:lpstr>
      <vt:lpstr>KUNSKAPSSTYRNING</vt:lpstr>
      <vt:lpstr>KUNSKAPSSTYRNING</vt:lpstr>
      <vt:lpstr>KUNSKAPSSTYRNING</vt:lpstr>
      <vt:lpstr>KUNSKAPSSTYRNING</vt:lpstr>
      <vt:lpstr>KUNSKAPSSTYRNING</vt:lpstr>
      <vt:lpstr>KUNSKAPSSTYRNING</vt:lpstr>
      <vt:lpstr>KUNSKAPSSTYRNING</vt:lpstr>
      <vt:lpstr>KUNSKAPSSTYRNING</vt:lpstr>
      <vt:lpstr>KUNSKAPSSTYRNING</vt:lpstr>
      <vt:lpstr>KUNSKAPSSTYRNING</vt:lpstr>
      <vt:lpstr>KUNSKAPSSTYRNING</vt:lpstr>
      <vt:lpstr>KUNSKAPSSTYRNING</vt:lpstr>
      <vt:lpstr>KUNSKAPSSTYRNING</vt:lpstr>
      <vt:lpstr>KUNSKAPSSTYRNING</vt:lpstr>
      <vt:lpstr>KUNSKAPSSTYRNING</vt:lpstr>
      <vt:lpstr>KUNSKAPSSTYRNING</vt:lpstr>
      <vt:lpstr>KUNSKAPSSTYRNING</vt:lpstr>
      <vt:lpstr>KUNSKAPSSTYRNING</vt:lpstr>
      <vt:lpstr>KUNSKAPSSTYRNING</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Kunskapsstyrning</dc:title>
  <dc:subject/>
  <dc:creator>Region Stockholm</dc:creator>
  <cp:keywords/>
  <dc:description/>
  <cp:lastModifiedBy>Ann-Christine Berg</cp:lastModifiedBy>
  <cp:revision>91</cp:revision>
  <dcterms:created xsi:type="dcterms:W3CDTF">2019-11-01T08:50:54Z</dcterms:created>
  <dcterms:modified xsi:type="dcterms:W3CDTF">2019-11-26T13:41:19Z</dcterms:modified>
  <cp:category/>
</cp:coreProperties>
</file>