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256" r:id="rId2"/>
    <p:sldId id="409" r:id="rId3"/>
    <p:sldId id="443" r:id="rId4"/>
    <p:sldId id="446" r:id="rId5"/>
    <p:sldId id="401" r:id="rId6"/>
    <p:sldId id="449" r:id="rId7"/>
    <p:sldId id="438" r:id="rId8"/>
    <p:sldId id="2343" r:id="rId9"/>
    <p:sldId id="2340" r:id="rId10"/>
    <p:sldId id="2341" r:id="rId11"/>
    <p:sldId id="453" r:id="rId12"/>
    <p:sldId id="451" r:id="rId13"/>
    <p:sldId id="454" r:id="rId14"/>
    <p:sldId id="2344" r:id="rId15"/>
    <p:sldId id="457" r:id="rId16"/>
  </p:sldIdLst>
  <p:sldSz cx="12192000" cy="6858000"/>
  <p:notesSz cx="6858000" cy="9144000"/>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p:defaultTextStyle>
  <p:extLst>
    <p:ext uri="{EFAFB233-063F-42B5-8137-9DF3F51BA10A}">
      <p15:sldGuideLst xmlns:p15="http://schemas.microsoft.com/office/powerpoint/2012/main">
        <p15:guide id="1" orient="horz" pos="1956" userDrawn="1">
          <p15:clr>
            <a:srgbClr val="A4A3A4"/>
          </p15:clr>
        </p15:guide>
        <p15:guide id="2" pos="234" userDrawn="1">
          <p15:clr>
            <a:srgbClr val="A4A3A4"/>
          </p15:clr>
        </p15:guide>
        <p15:guide id="3" orient="horz" pos="981" userDrawn="1">
          <p15:clr>
            <a:srgbClr val="A4A3A4"/>
          </p15:clr>
        </p15:guide>
        <p15:guide id="4" orient="horz" pos="2523" userDrawn="1">
          <p15:clr>
            <a:srgbClr val="A4A3A4"/>
          </p15:clr>
        </p15:guide>
        <p15:guide id="5" orient="horz" pos="1570" userDrawn="1">
          <p15:clr>
            <a:srgbClr val="A4A3A4"/>
          </p15:clr>
        </p15:guide>
        <p15:guide id="6" pos="5065" userDrawn="1">
          <p15:clr>
            <a:srgbClr val="A4A3A4"/>
          </p15:clr>
        </p15:guide>
        <p15:guide id="7" orient="horz" pos="1979" userDrawn="1">
          <p15:clr>
            <a:srgbClr val="A4A3A4"/>
          </p15:clr>
        </p15:guide>
        <p15:guide id="8"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Christine Berg" initials="AB" lastIdx="24" clrIdx="0">
    <p:extLst>
      <p:ext uri="{19B8F6BF-5375-455C-9EA6-DF929625EA0E}">
        <p15:presenceInfo xmlns:p15="http://schemas.microsoft.com/office/powerpoint/2012/main" userId="S-1-5-21-613775786-3661600701-2283250920-166425" providerId="AD"/>
      </p:ext>
    </p:extLst>
  </p:cmAuthor>
  <p:cmAuthor id="2" name="Tjede Funk" initials="TF" lastIdx="1" clrIdx="1">
    <p:extLst>
      <p:ext uri="{19B8F6BF-5375-455C-9EA6-DF929625EA0E}">
        <p15:presenceInfo xmlns:p15="http://schemas.microsoft.com/office/powerpoint/2012/main" userId="S-1-5-21-613775786-3661600701-2283250920-325508" providerId="AD"/>
      </p:ext>
    </p:extLst>
  </p:cmAuthor>
  <p:cmAuthor id="3" name="Ylva Tegner" initials="YT" lastIdx="5" clrIdx="2">
    <p:extLst>
      <p:ext uri="{19B8F6BF-5375-455C-9EA6-DF929625EA0E}">
        <p15:presenceInfo xmlns:p15="http://schemas.microsoft.com/office/powerpoint/2012/main" userId="S::ylva.tegner@gullers.se::542b344a-2c74-4fe9-bd46-1d702d211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3DC"/>
    <a:srgbClr val="003468"/>
    <a:srgbClr val="37A2E8"/>
    <a:srgbClr val="008CC8"/>
    <a:srgbClr val="FFBD78"/>
    <a:srgbClr val="F39231"/>
    <a:srgbClr val="556410"/>
    <a:srgbClr val="006500"/>
    <a:srgbClr val="00AEEF"/>
    <a:srgbClr val="E6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11" autoAdjust="0"/>
    <p:restoredTop sz="86161" autoAdjust="0"/>
  </p:normalViewPr>
  <p:slideViewPr>
    <p:cSldViewPr snapToGrid="0">
      <p:cViewPr varScale="1">
        <p:scale>
          <a:sx n="95" d="100"/>
          <a:sy n="95" d="100"/>
        </p:scale>
        <p:origin x="632" y="176"/>
      </p:cViewPr>
      <p:guideLst>
        <p:guide orient="horz" pos="1956"/>
        <p:guide pos="234"/>
        <p:guide orient="horz" pos="981"/>
        <p:guide orient="horz" pos="2523"/>
        <p:guide orient="horz" pos="1570"/>
        <p:guide pos="5065"/>
        <p:guide orient="horz" pos="1979"/>
        <p:guide orient="horz" pos="2183"/>
      </p:guideLst>
    </p:cSldViewPr>
  </p:slideViewPr>
  <p:notesTextViewPr>
    <p:cViewPr>
      <p:scale>
        <a:sx n="100" d="100"/>
        <a:sy n="100" d="100"/>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sv-SE"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sv-SE" dirty="0"/>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endParaRPr lang="sv-SE"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39F56C83-3508-4DF3-A02B-BBBCC8BE3867}" type="slidenum">
              <a:rPr lang="sv-SE"/>
              <a:pPr/>
              <a:t>‹#›</a:t>
            </a:fld>
            <a:endParaRPr lang="sv-SE" dirty="0"/>
          </a:p>
        </p:txBody>
      </p:sp>
    </p:spTree>
    <p:extLst>
      <p:ext uri="{BB962C8B-B14F-4D97-AF65-F5344CB8AC3E}">
        <p14:creationId xmlns:p14="http://schemas.microsoft.com/office/powerpoint/2010/main" val="396483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Geneva" pitchFamily="1" charset="-128"/>
        <a:cs typeface="+mn-cs"/>
      </a:defRPr>
    </a:lvl1pPr>
    <a:lvl2pPr marL="457200" algn="l" rtl="0" fontAlgn="base">
      <a:spcBef>
        <a:spcPct val="30000"/>
      </a:spcBef>
      <a:spcAft>
        <a:spcPct val="0"/>
      </a:spcAft>
      <a:defRPr sz="1200" kern="1200">
        <a:solidFill>
          <a:schemeClr val="tx1"/>
        </a:solidFill>
        <a:latin typeface="Arial" charset="0"/>
        <a:ea typeface="Geneva" pitchFamily="1" charset="-128"/>
        <a:cs typeface="+mn-cs"/>
      </a:defRPr>
    </a:lvl2pPr>
    <a:lvl3pPr marL="914400" algn="l" rtl="0" fontAlgn="base">
      <a:spcBef>
        <a:spcPct val="30000"/>
      </a:spcBef>
      <a:spcAft>
        <a:spcPct val="0"/>
      </a:spcAft>
      <a:defRPr sz="1200" kern="1200">
        <a:solidFill>
          <a:schemeClr val="tx1"/>
        </a:solidFill>
        <a:latin typeface="Arial" charset="0"/>
        <a:ea typeface="Geneva" pitchFamily="1" charset="-128"/>
        <a:cs typeface="+mn-cs"/>
      </a:defRPr>
    </a:lvl3pPr>
    <a:lvl4pPr marL="1371600" algn="l" rtl="0" fontAlgn="base">
      <a:spcBef>
        <a:spcPct val="30000"/>
      </a:spcBef>
      <a:spcAft>
        <a:spcPct val="0"/>
      </a:spcAft>
      <a:defRPr sz="1200" kern="1200">
        <a:solidFill>
          <a:schemeClr val="tx1"/>
        </a:solidFill>
        <a:latin typeface="Arial" charset="0"/>
        <a:ea typeface="Geneva" pitchFamily="1" charset="-128"/>
        <a:cs typeface="+mn-cs"/>
      </a:defRPr>
    </a:lvl4pPr>
    <a:lvl5pPr marL="1828800" algn="l" rtl="0" fontAlgn="base">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1</a:t>
            </a:fld>
            <a:endParaRPr lang="sv-SE" dirty="0"/>
          </a:p>
        </p:txBody>
      </p:sp>
    </p:spTree>
    <p:extLst>
      <p:ext uri="{BB962C8B-B14F-4D97-AF65-F5344CB8AC3E}">
        <p14:creationId xmlns:p14="http://schemas.microsoft.com/office/powerpoint/2010/main" val="75631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36525" indent="0">
              <a:buNone/>
            </a:pPr>
            <a:endParaRPr lang="sv-SE" sz="1200" b="1" dirty="0"/>
          </a:p>
          <a:p>
            <a:pPr marL="765175"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b="1" dirty="0"/>
          </a:p>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2</a:t>
            </a:fld>
            <a:endParaRPr lang="sv-SE" dirty="0"/>
          </a:p>
        </p:txBody>
      </p:sp>
    </p:spTree>
    <p:extLst>
      <p:ext uri="{BB962C8B-B14F-4D97-AF65-F5344CB8AC3E}">
        <p14:creationId xmlns:p14="http://schemas.microsoft.com/office/powerpoint/2010/main" val="168243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4</a:t>
            </a:fld>
            <a:endParaRPr lang="sv-SE" dirty="0"/>
          </a:p>
        </p:txBody>
      </p:sp>
    </p:spTree>
    <p:extLst>
      <p:ext uri="{BB962C8B-B14F-4D97-AF65-F5344CB8AC3E}">
        <p14:creationId xmlns:p14="http://schemas.microsoft.com/office/powerpoint/2010/main" val="74858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Digitaliseringsdriven strukturomvandling kan tex vara digitala besök hos sjukvården, videomöten, </a:t>
            </a:r>
            <a:r>
              <a:rPr lang="sv-SE" dirty="0" err="1"/>
              <a:t>etjänster</a:t>
            </a:r>
            <a:r>
              <a:rPr lang="sv-SE" dirty="0"/>
              <a:t> via 1177 </a:t>
            </a:r>
            <a:r>
              <a:rPr lang="sv-SE"/>
              <a:t>etc</a:t>
            </a:r>
          </a:p>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5</a:t>
            </a:fld>
            <a:endParaRPr lang="sv-SE" dirty="0"/>
          </a:p>
        </p:txBody>
      </p:sp>
    </p:spTree>
    <p:extLst>
      <p:ext uri="{BB962C8B-B14F-4D97-AF65-F5344CB8AC3E}">
        <p14:creationId xmlns:p14="http://schemas.microsoft.com/office/powerpoint/2010/main" val="76401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7</a:t>
            </a:fld>
            <a:endParaRPr lang="sv-SE" dirty="0"/>
          </a:p>
        </p:txBody>
      </p:sp>
    </p:spTree>
    <p:extLst>
      <p:ext uri="{BB962C8B-B14F-4D97-AF65-F5344CB8AC3E}">
        <p14:creationId xmlns:p14="http://schemas.microsoft.com/office/powerpoint/2010/main" val="136147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pitchFamily="34" charset="0"/>
                <a:ea typeface="Geneva" pitchFamily="1" charset="-128"/>
                <a:cs typeface="+mn-cs"/>
              </a:rPr>
              <a:t>Smartcity-</a:t>
            </a:r>
            <a:r>
              <a:rPr lang="sv-SE" sz="1200" kern="1200" dirty="0" err="1">
                <a:solidFill>
                  <a:schemeClr val="tx1"/>
                </a:solidFill>
                <a:effectLst/>
                <a:latin typeface="Arial" pitchFamily="34" charset="0"/>
                <a:ea typeface="Geneva" pitchFamily="1" charset="-128"/>
                <a:cs typeface="+mn-cs"/>
              </a:rPr>
              <a:t>health</a:t>
            </a:r>
            <a:endParaRPr lang="sv-SE" sz="1200" kern="1200" dirty="0">
              <a:solidFill>
                <a:schemeClr val="tx1"/>
              </a:solidFill>
              <a:effectLst/>
              <a:latin typeface="Arial" pitchFamily="34"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pitchFamily="34" charset="0"/>
                <a:ea typeface="Geneva" pitchFamily="1" charset="-128"/>
                <a:cs typeface="+mn-cs"/>
              </a:rPr>
              <a:t>En smart stad är en stad som utnyttjar digitalisering och ny teknik för att göra livet enklare och bättre för både invånare och företag samt är hållbar både ekonomisk och miljömässigt. Stockholm som smart stad skapar förutsättningar, infrastruktur för den vidare utvecklingen inom digitalisering så att tex nya innovationer kan komma invånare till godo.</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pitchFamily="34"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pitchFamily="34" charset="0"/>
                <a:ea typeface="Geneva" pitchFamily="1" charset="-128"/>
                <a:cs typeface="+mn-cs"/>
              </a:rPr>
              <a:t>Läs mer i Stockholms plan för regionutveckling och Smart och uppkopplad stad Stockholm</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pitchFamily="34" charset="0"/>
                <a:ea typeface="Geneva" pitchFamily="1" charset="-128"/>
                <a:cs typeface="+mn-cs"/>
              </a:rPr>
              <a:t>http://www.rufs.se/rufs-2050</a:t>
            </a:r>
          </a:p>
          <a:p>
            <a:endParaRPr lang="sv-SE" sz="1200" kern="1200" dirty="0">
              <a:solidFill>
                <a:schemeClr val="tx1"/>
              </a:solidFill>
              <a:effectLst/>
              <a:latin typeface="Arial" pitchFamily="34" charset="0"/>
              <a:ea typeface="Geneva" pitchFamily="1" charset="-128"/>
              <a:cs typeface="+mn-cs"/>
            </a:endParaRPr>
          </a:p>
          <a:p>
            <a:r>
              <a:rPr lang="sv-SE" dirty="0"/>
              <a:t>https://smartstad.stockholm/</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5DF099-0F80-45D3-9413-165AAA15C65A}" type="slidenum">
              <a:rPr kumimoji="0" lang="sv-SE" sz="1200" b="0" i="0" u="none" strike="noStrike" kern="1200" cap="none" spc="0" normalizeH="0" baseline="0" noProof="0" smtClean="0">
                <a:ln>
                  <a:noFill/>
                </a:ln>
                <a:solidFill>
                  <a:srgbClr val="000000"/>
                </a:solidFill>
                <a:effectLst/>
                <a:uLnTx/>
                <a:uFillTx/>
                <a:latin typeface="Arial"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sv-SE" sz="1200" b="0" i="0" u="none" strike="noStrike" kern="1200" cap="none" spc="0" normalizeH="0" baseline="0" noProof="0" dirty="0">
              <a:ln>
                <a:noFill/>
              </a:ln>
              <a:solidFill>
                <a:srgbClr val="000000"/>
              </a:solidFill>
              <a:effectLst/>
              <a:uLnTx/>
              <a:uFillTx/>
              <a:latin typeface="Arial" pitchFamily="34" charset="0"/>
              <a:ea typeface="Geneva" pitchFamily="1" charset="-128"/>
              <a:cs typeface="+mn-cs"/>
            </a:endParaRPr>
          </a:p>
        </p:txBody>
      </p:sp>
    </p:spTree>
    <p:extLst>
      <p:ext uri="{BB962C8B-B14F-4D97-AF65-F5344CB8AC3E}">
        <p14:creationId xmlns:p14="http://schemas.microsoft.com/office/powerpoint/2010/main" val="2918729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11</a:t>
            </a:fld>
            <a:endParaRPr lang="sv-SE" dirty="0"/>
          </a:p>
        </p:txBody>
      </p:sp>
    </p:spTree>
    <p:extLst>
      <p:ext uri="{BB962C8B-B14F-4D97-AF65-F5344CB8AC3E}">
        <p14:creationId xmlns:p14="http://schemas.microsoft.com/office/powerpoint/2010/main" val="335701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13</a:t>
            </a:fld>
            <a:endParaRPr lang="sv-SE" dirty="0"/>
          </a:p>
        </p:txBody>
      </p:sp>
    </p:spTree>
    <p:extLst>
      <p:ext uri="{BB962C8B-B14F-4D97-AF65-F5344CB8AC3E}">
        <p14:creationId xmlns:p14="http://schemas.microsoft.com/office/powerpoint/2010/main" val="326904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36525" indent="0">
              <a:buNone/>
            </a:pPr>
            <a:endParaRPr lang="sv-SE" sz="1200" b="1" dirty="0"/>
          </a:p>
          <a:p>
            <a:pPr marL="765175"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b="1" dirty="0"/>
          </a:p>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15</a:t>
            </a:fld>
            <a:endParaRPr lang="sv-SE" dirty="0"/>
          </a:p>
        </p:txBody>
      </p:sp>
    </p:spTree>
    <p:extLst>
      <p:ext uri="{BB962C8B-B14F-4D97-AF65-F5344CB8AC3E}">
        <p14:creationId xmlns:p14="http://schemas.microsoft.com/office/powerpoint/2010/main" val="1654135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en-GB" noProof="0"/>
              <a:t>Click to edit Master title style</a:t>
            </a:r>
            <a:endParaRPr lang="sv-SE" noProof="0" dirty="0"/>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GB" noProof="0"/>
              <a:t>Click to edit Master subtitle style</a:t>
            </a:r>
            <a:endParaRPr lang="sv-SE" noProof="0" dirty="0"/>
          </a:p>
        </p:txBody>
      </p:sp>
      <p:sp>
        <p:nvSpPr>
          <p:cNvPr id="13321" name="Rectangle 9"/>
          <p:cNvSpPr>
            <a:spLocks noGrp="1" noChangeArrowheads="1"/>
          </p:cNvSpPr>
          <p:nvPr>
            <p:ph type="dt" sz="half" idx="2"/>
          </p:nvPr>
        </p:nvSpPr>
        <p:spPr/>
        <p:txBody>
          <a:bodyPr/>
          <a:lstStyle>
            <a:lvl1pPr>
              <a:defRPr/>
            </a:lvl1pPr>
          </a:lstStyle>
          <a:p>
            <a:r>
              <a:rPr lang="sv-SE" dirty="0"/>
              <a:t>2019-11-11</a:t>
            </a:r>
          </a:p>
        </p:txBody>
      </p:sp>
      <p:sp>
        <p:nvSpPr>
          <p:cNvPr id="13322" name="Rectangle 10"/>
          <p:cNvSpPr>
            <a:spLocks noGrp="1" noChangeArrowheads="1"/>
          </p:cNvSpPr>
          <p:nvPr>
            <p:ph type="ftr" sz="quarter" idx="3"/>
          </p:nvPr>
        </p:nvSpPr>
        <p:spPr/>
        <p:txBody>
          <a:bodyPr/>
          <a:lstStyle>
            <a:lvl1pPr>
              <a:defRPr/>
            </a:lvl1pPr>
          </a:lstStyle>
          <a:p>
            <a:r>
              <a:rPr lang="sv-SE" dirty="0"/>
              <a:t>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dirty="0"/>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412475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hasCustomPrompt="1"/>
          </p:nvPr>
        </p:nvSpPr>
        <p:spPr/>
        <p:txBody>
          <a:bodyPr/>
          <a:lstStyle>
            <a:lvl1pPr marL="0" indent="0">
              <a:buNone/>
              <a:defRPr/>
            </a:lvl1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253227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a:xfrm>
            <a:off x="958851"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Tree>
    <p:extLst>
      <p:ext uri="{BB962C8B-B14F-4D97-AF65-F5344CB8AC3E}">
        <p14:creationId xmlns:p14="http://schemas.microsoft.com/office/powerpoint/2010/main" val="366562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datum 2"/>
          <p:cNvSpPr>
            <a:spLocks noGrp="1"/>
          </p:cNvSpPr>
          <p:nvPr>
            <p:ph type="dt" sz="half" idx="10"/>
          </p:nvPr>
        </p:nvSpPr>
        <p:spPr/>
        <p:txBody>
          <a:bodyPr/>
          <a:lstStyle>
            <a:lvl1pPr>
              <a:defRPr/>
            </a:lvl1pPr>
          </a:lstStyle>
          <a:p>
            <a:r>
              <a:rPr lang="sv-SE" dirty="0"/>
              <a:t>2019-11-11</a:t>
            </a:r>
          </a:p>
        </p:txBody>
      </p:sp>
      <p:sp>
        <p:nvSpPr>
          <p:cNvPr id="4" name="Platshållare för sidfot 3"/>
          <p:cNvSpPr>
            <a:spLocks noGrp="1"/>
          </p:cNvSpPr>
          <p:nvPr>
            <p:ph type="ftr" sz="quarter" idx="11"/>
          </p:nvPr>
        </p:nvSpPr>
        <p:spPr/>
        <p:txBody>
          <a:bodyPr/>
          <a:lstStyle>
            <a:lvl1pPr>
              <a:defRPr/>
            </a:lvl1pPr>
          </a:lstStyle>
          <a:p>
            <a:r>
              <a:rPr lang="sv-SE" dirty="0"/>
              <a:t>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dirty="0"/>
          </a:p>
        </p:txBody>
      </p:sp>
    </p:spTree>
    <p:extLst>
      <p:ext uri="{BB962C8B-B14F-4D97-AF65-F5344CB8AC3E}">
        <p14:creationId xmlns:p14="http://schemas.microsoft.com/office/powerpoint/2010/main" val="228961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dirty="0"/>
              <a:t>2019-11-11</a:t>
            </a:r>
          </a:p>
        </p:txBody>
      </p:sp>
      <p:sp>
        <p:nvSpPr>
          <p:cNvPr id="3" name="Platshållare för sidfot 2"/>
          <p:cNvSpPr>
            <a:spLocks noGrp="1"/>
          </p:cNvSpPr>
          <p:nvPr>
            <p:ph type="ftr" sz="quarter" idx="11"/>
          </p:nvPr>
        </p:nvSpPr>
        <p:spPr/>
        <p:txBody>
          <a:bodyPr/>
          <a:lstStyle>
            <a:lvl1pPr>
              <a:defRPr/>
            </a:lvl1pPr>
          </a:lstStyle>
          <a:p>
            <a:r>
              <a:rPr lang="sv-SE" dirty="0"/>
              <a:t>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dirty="0"/>
          </a:p>
        </p:txBody>
      </p:sp>
    </p:spTree>
    <p:extLst>
      <p:ext uri="{BB962C8B-B14F-4D97-AF65-F5344CB8AC3E}">
        <p14:creationId xmlns:p14="http://schemas.microsoft.com/office/powerpoint/2010/main" val="280926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2019-11-11</a:t>
            </a:r>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Hälso- och sjukvårdsförvaltningen</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dirty="0"/>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4" r:id="rId5"/>
    <p:sldLayoutId id="2147483655"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2020-06-16</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1</a:t>
            </a:fld>
            <a:endParaRPr lang="sv-SE" dirty="0"/>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dirty="0"/>
              <a:t>Hälso- och sjukvårdsförvaltningen</a:t>
            </a:r>
          </a:p>
        </p:txBody>
      </p:sp>
      <p:sp>
        <p:nvSpPr>
          <p:cNvPr id="46" name="Title 6">
            <a:extLst>
              <a:ext uri="{FF2B5EF4-FFF2-40B4-BE49-F238E27FC236}">
                <a16:creationId xmlns:a16="http://schemas.microsoft.com/office/drawing/2014/main" id="{BAC5E69E-7348-4E43-A9BE-E8E6A96FD5F2}"/>
              </a:ext>
            </a:extLst>
          </p:cNvPr>
          <p:cNvSpPr txBox="1">
            <a:spLocks/>
          </p:cNvSpPr>
          <p:nvPr/>
        </p:nvSpPr>
        <p:spPr bwMode="auto">
          <a:xfrm>
            <a:off x="463296" y="3965893"/>
            <a:ext cx="5632704"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3200" kern="0" dirty="0">
                <a:solidFill>
                  <a:srgbClr val="008CC8"/>
                </a:solidFill>
              </a:rPr>
              <a:t>DISKUSSIONSSTÖD</a:t>
            </a:r>
            <a:br>
              <a:rPr lang="sv-SE" sz="1800" kern="0" spc="300" dirty="0">
                <a:latin typeface="+mn-lt"/>
              </a:rPr>
            </a:br>
            <a:r>
              <a:rPr lang="sv-SE" sz="1800" kern="0" dirty="0"/>
              <a:t>PERSPEKTIVRAPPORTEN</a:t>
            </a:r>
          </a:p>
          <a:p>
            <a:pPr algn="l">
              <a:lnSpc>
                <a:spcPct val="90000"/>
              </a:lnSpc>
            </a:pPr>
            <a:r>
              <a:rPr lang="sv-SE" b="1" kern="0" dirty="0"/>
              <a:t>Verksamhetsutveckling och digitalisering</a:t>
            </a:r>
          </a:p>
        </p:txBody>
      </p:sp>
      <p:pic>
        <p:nvPicPr>
          <p:cNvPr id="4" name="Bildobjekt 3">
            <a:extLst>
              <a:ext uri="{FF2B5EF4-FFF2-40B4-BE49-F238E27FC236}">
                <a16:creationId xmlns:a16="http://schemas.microsoft.com/office/drawing/2014/main" id="{D8442503-18F3-5A47-B500-FADB38DD6B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3161" y="924749"/>
            <a:ext cx="4788839" cy="5890387"/>
          </a:xfrm>
          <a:prstGeom prst="rect">
            <a:avLst/>
          </a:prstGeom>
        </p:spPr>
      </p:pic>
      <p:pic>
        <p:nvPicPr>
          <p:cNvPr id="40" name="Bildobjekt 39">
            <a:extLst>
              <a:ext uri="{FF2B5EF4-FFF2-40B4-BE49-F238E27FC236}">
                <a16:creationId xmlns:a16="http://schemas.microsoft.com/office/drawing/2014/main" id="{B6D06DF8-A79C-0D42-A646-E5582E769B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spTree>
    <p:extLst>
      <p:ext uri="{BB962C8B-B14F-4D97-AF65-F5344CB8AC3E}">
        <p14:creationId xmlns:p14="http://schemas.microsoft.com/office/powerpoint/2010/main" val="263858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00EC59A3-CD0B-4B4A-AAAA-7810FE5F37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FB3F310-9D62-9F4E-8BC8-C9AD210CB796}"/>
              </a:ext>
            </a:extLst>
          </p:cNvPr>
          <p:cNvSpPr>
            <a:spLocks noGrp="1"/>
          </p:cNvSpPr>
          <p:nvPr>
            <p:ph type="sldNum" sz="quarter" idx="12"/>
          </p:nvPr>
        </p:nvSpPr>
        <p:spPr/>
        <p:txBody>
          <a:bodyPr/>
          <a:lstStyle/>
          <a:p>
            <a:fld id="{DDBEBB44-B4B5-45AD-87A9-3B8A569A17F0}" type="slidenum">
              <a:rPr lang="sv-SE" smtClean="0"/>
              <a:pPr/>
              <a:t>10</a:t>
            </a:fld>
            <a:endParaRPr lang="sv-SE" dirty="0"/>
          </a:p>
        </p:txBody>
      </p:sp>
      <p:sp>
        <p:nvSpPr>
          <p:cNvPr id="7" name="textruta 6">
            <a:extLst>
              <a:ext uri="{FF2B5EF4-FFF2-40B4-BE49-F238E27FC236}">
                <a16:creationId xmlns:a16="http://schemas.microsoft.com/office/drawing/2014/main" id="{31762028-2707-2041-8AA1-F04111B941BF}"/>
              </a:ext>
            </a:extLst>
          </p:cNvPr>
          <p:cNvSpPr txBox="1"/>
          <p:nvPr/>
        </p:nvSpPr>
        <p:spPr>
          <a:xfrm>
            <a:off x="848939" y="2713163"/>
            <a:ext cx="10202560" cy="3698505"/>
          </a:xfrm>
          <a:prstGeom prst="rect">
            <a:avLst/>
          </a:prstGeom>
          <a:noFill/>
        </p:spPr>
        <p:txBody>
          <a:bodyPr wrap="square" rtlCol="0">
            <a:noAutofit/>
          </a:bodyPr>
          <a:lstStyle/>
          <a:p>
            <a:pPr algn="l"/>
            <a:r>
              <a:rPr lang="sv-SE" sz="2400" dirty="0">
                <a:latin typeface="+mn-lt"/>
                <a:ea typeface="+mn-ea"/>
              </a:rPr>
              <a:t>Vad är din inställning till AI, som förstärkning och som beslutsstöd? Hur mycket skulle du lita på en diagnos ställd av följande</a:t>
            </a:r>
            <a:r>
              <a:rPr lang="sv-SE" sz="2000" dirty="0"/>
              <a:t>? </a:t>
            </a:r>
          </a:p>
          <a:p>
            <a:pPr algn="l"/>
            <a:endParaRPr lang="sv-SE" sz="2000" dirty="0"/>
          </a:p>
          <a:p>
            <a:pPr marL="342900" indent="-342900" algn="l">
              <a:buFont typeface="Arial" panose="020B0604020202020204" pitchFamily="34" charset="0"/>
              <a:buChar char="•"/>
            </a:pPr>
            <a:r>
              <a:rPr lang="sv-SE" sz="2000" dirty="0"/>
              <a:t>En maskin och människa (vårdprofessionen) tillsammans?</a:t>
            </a:r>
          </a:p>
          <a:p>
            <a:pPr marL="342900" indent="-342900" algn="l">
              <a:buFont typeface="Arial" panose="020B0604020202020204" pitchFamily="34" charset="0"/>
              <a:buChar char="•"/>
            </a:pPr>
            <a:r>
              <a:rPr lang="sv-SE" sz="2000" dirty="0"/>
              <a:t>Enbart en maskin</a:t>
            </a:r>
          </a:p>
          <a:p>
            <a:pPr algn="l"/>
            <a:endParaRPr lang="sv-SE" sz="2000" i="1" dirty="0"/>
          </a:p>
          <a:p>
            <a:pPr marL="800100" lvl="1" indent="-342900">
              <a:lnSpc>
                <a:spcPct val="130000"/>
              </a:lnSpc>
              <a:spcBef>
                <a:spcPts val="500"/>
              </a:spcBef>
              <a:spcAft>
                <a:spcPts val="200"/>
              </a:spcAft>
              <a:buSzPct val="100000"/>
              <a:buFont typeface="+mj-lt"/>
              <a:buAutoNum type="arabicPeriod"/>
            </a:pPr>
            <a:endParaRPr lang="sv-SE" sz="2400" dirty="0"/>
          </a:p>
          <a:p>
            <a:r>
              <a:rPr lang="sv-SE" sz="2400" dirty="0"/>
              <a:t> </a:t>
            </a:r>
            <a:endParaRPr lang="sv-SE" dirty="0"/>
          </a:p>
        </p:txBody>
      </p:sp>
      <p:sp>
        <p:nvSpPr>
          <p:cNvPr id="9" name="Rubrik 1">
            <a:extLst>
              <a:ext uri="{FF2B5EF4-FFF2-40B4-BE49-F238E27FC236}">
                <a16:creationId xmlns:a16="http://schemas.microsoft.com/office/drawing/2014/main" id="{2424DC78-92B3-614E-9FF3-72DEB56BAC51}"/>
              </a:ext>
            </a:extLst>
          </p:cNvPr>
          <p:cNvSpPr>
            <a:spLocks noGrp="1"/>
          </p:cNvSpPr>
          <p:nvPr>
            <p:ph type="title"/>
          </p:nvPr>
        </p:nvSpPr>
        <p:spPr>
          <a:xfrm>
            <a:off x="848939" y="1408136"/>
            <a:ext cx="11044613" cy="836613"/>
          </a:xfrm>
        </p:spPr>
        <p:txBody>
          <a:bodyPr/>
          <a:lstStyle/>
          <a:p>
            <a:r>
              <a:rPr lang="sv-SE" dirty="0"/>
              <a:t>Reflektera och diskutera</a:t>
            </a:r>
          </a:p>
        </p:txBody>
      </p:sp>
    </p:spTree>
    <p:extLst>
      <p:ext uri="{BB962C8B-B14F-4D97-AF65-F5344CB8AC3E}">
        <p14:creationId xmlns:p14="http://schemas.microsoft.com/office/powerpoint/2010/main" val="674907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0947D16-E96C-674D-9CD6-784FACC4BEC9}"/>
              </a:ext>
            </a:extLst>
          </p:cNvPr>
          <p:cNvSpPr>
            <a:spLocks noGrp="1"/>
          </p:cNvSpPr>
          <p:nvPr>
            <p:ph idx="1"/>
          </p:nvPr>
        </p:nvSpPr>
        <p:spPr>
          <a:xfrm>
            <a:off x="958851" y="2763723"/>
            <a:ext cx="7771492" cy="2786552"/>
          </a:xfrm>
        </p:spPr>
        <p:txBody>
          <a:bodyPr/>
          <a:lstStyle/>
          <a:p>
            <a:pPr>
              <a:buFont typeface="Arial" panose="020B0604020202020204" pitchFamily="34" charset="0"/>
              <a:buChar char="•"/>
            </a:pPr>
            <a:r>
              <a:rPr lang="sv-SE" sz="1800" dirty="0"/>
              <a:t>En undersökning från 2018 visar att </a:t>
            </a:r>
            <a:r>
              <a:rPr lang="sv-SE" sz="1800" b="1" dirty="0"/>
              <a:t>svenskarna är positiva till AI i stort</a:t>
            </a:r>
            <a:r>
              <a:rPr lang="sv-SE" sz="1800" dirty="0"/>
              <a:t> (undersökning Insight Intelligence – svenska folket och robotar).</a:t>
            </a:r>
          </a:p>
          <a:p>
            <a:pPr>
              <a:buFont typeface="Arial" panose="020B0604020202020204" pitchFamily="34" charset="0"/>
              <a:buChar char="•"/>
            </a:pPr>
            <a:r>
              <a:rPr lang="sv-SE" sz="1800" b="1" dirty="0"/>
              <a:t>43 % av svenskarna</a:t>
            </a:r>
            <a:r>
              <a:rPr lang="sv-SE" sz="1800" dirty="0"/>
              <a:t> litar på en diagnos ställd av AI, men bara om en människa varit involverad. Vi är mest skeptiska till AI inom sjukvården (undersökning från Tieto 2019).</a:t>
            </a:r>
          </a:p>
          <a:p>
            <a:pPr>
              <a:buFont typeface="Arial" panose="020B0604020202020204" pitchFamily="34" charset="0"/>
              <a:buChar char="•"/>
            </a:pPr>
            <a:r>
              <a:rPr lang="sv-SE" sz="1800" dirty="0"/>
              <a:t>Det kan finnas </a:t>
            </a:r>
            <a:r>
              <a:rPr lang="sv-SE" sz="1800" b="1" dirty="0"/>
              <a:t>anledning att göra ytterligare undersökningar </a:t>
            </a:r>
            <a:r>
              <a:rPr lang="sv-SE" sz="1800" dirty="0"/>
              <a:t>för att följa inställningen till AI inom hälso- och sjukvård.</a:t>
            </a:r>
          </a:p>
          <a:p>
            <a:pPr>
              <a:buFont typeface="Arial" panose="020B0604020202020204" pitchFamily="34" charset="0"/>
              <a:buChar char="•"/>
            </a:pPr>
            <a:endParaRPr lang="sv-SE" sz="1800" dirty="0"/>
          </a:p>
          <a:p>
            <a:pPr marL="0" indent="0">
              <a:buNone/>
            </a:pPr>
            <a:endParaRPr lang="sv-SE" sz="1800" dirty="0"/>
          </a:p>
          <a:p>
            <a:pPr marL="0" indent="0">
              <a:buNone/>
            </a:pPr>
            <a:endParaRPr lang="sv-SE" dirty="0"/>
          </a:p>
        </p:txBody>
      </p:sp>
      <p:sp>
        <p:nvSpPr>
          <p:cNvPr id="5" name="Platshållare för sidfot 4">
            <a:extLst>
              <a:ext uri="{FF2B5EF4-FFF2-40B4-BE49-F238E27FC236}">
                <a16:creationId xmlns:a16="http://schemas.microsoft.com/office/drawing/2014/main" id="{00EC59A3-CD0B-4B4A-AAAA-7810FE5F37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FB3F310-9D62-9F4E-8BC8-C9AD210CB796}"/>
              </a:ext>
            </a:extLst>
          </p:cNvPr>
          <p:cNvSpPr>
            <a:spLocks noGrp="1"/>
          </p:cNvSpPr>
          <p:nvPr>
            <p:ph type="sldNum" sz="quarter" idx="12"/>
          </p:nvPr>
        </p:nvSpPr>
        <p:spPr/>
        <p:txBody>
          <a:bodyPr/>
          <a:lstStyle/>
          <a:p>
            <a:fld id="{DDBEBB44-B4B5-45AD-87A9-3B8A569A17F0}" type="slidenum">
              <a:rPr lang="sv-SE" smtClean="0"/>
              <a:pPr/>
              <a:t>11</a:t>
            </a:fld>
            <a:endParaRPr lang="sv-SE" dirty="0"/>
          </a:p>
        </p:txBody>
      </p:sp>
      <p:sp>
        <p:nvSpPr>
          <p:cNvPr id="13" name="Rubrik 2">
            <a:extLst>
              <a:ext uri="{FF2B5EF4-FFF2-40B4-BE49-F238E27FC236}">
                <a16:creationId xmlns:a16="http://schemas.microsoft.com/office/drawing/2014/main" id="{612B038D-6F72-7247-88DB-67ADE72510B7}"/>
              </a:ext>
            </a:extLst>
          </p:cNvPr>
          <p:cNvSpPr txBox="1">
            <a:spLocks/>
          </p:cNvSpPr>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kern="0" dirty="0"/>
              <a:t>Svenskarnas inställning till AI i sjukvården</a:t>
            </a:r>
          </a:p>
        </p:txBody>
      </p:sp>
      <p:grpSp>
        <p:nvGrpSpPr>
          <p:cNvPr id="14" name="Group 222">
            <a:extLst>
              <a:ext uri="{FF2B5EF4-FFF2-40B4-BE49-F238E27FC236}">
                <a16:creationId xmlns:a16="http://schemas.microsoft.com/office/drawing/2014/main" id="{79757A99-85DE-4D42-AD0B-C7E01DF73D84}"/>
              </a:ext>
            </a:extLst>
          </p:cNvPr>
          <p:cNvGrpSpPr>
            <a:grpSpLocks/>
          </p:cNvGrpSpPr>
          <p:nvPr/>
        </p:nvGrpSpPr>
        <p:grpSpPr bwMode="auto">
          <a:xfrm>
            <a:off x="9278778" y="2096954"/>
            <a:ext cx="2614774" cy="1207276"/>
            <a:chOff x="6094" y="237"/>
            <a:chExt cx="2549" cy="1473"/>
          </a:xfrm>
        </p:grpSpPr>
        <p:sp>
          <p:nvSpPr>
            <p:cNvPr id="15" name="Freeform 224">
              <a:extLst>
                <a:ext uri="{FF2B5EF4-FFF2-40B4-BE49-F238E27FC236}">
                  <a16:creationId xmlns:a16="http://schemas.microsoft.com/office/drawing/2014/main" id="{5382D3BF-D609-9946-8E32-25767592744C}"/>
                </a:ext>
              </a:extLst>
            </p:cNvPr>
            <p:cNvSpPr>
              <a:spLocks/>
            </p:cNvSpPr>
            <p:nvPr/>
          </p:nvSpPr>
          <p:spPr bwMode="auto">
            <a:xfrm>
              <a:off x="6094" y="237"/>
              <a:ext cx="2549" cy="1473"/>
            </a:xfrm>
            <a:custGeom>
              <a:avLst/>
              <a:gdLst>
                <a:gd name="T0" fmla="+- 0 10157 6094"/>
                <a:gd name="T1" fmla="*/ T0 w 4247"/>
                <a:gd name="T2" fmla="+- 0 237 237"/>
                <a:gd name="T3" fmla="*/ 237 h 1473"/>
                <a:gd name="T4" fmla="+- 0 6094 6094"/>
                <a:gd name="T5" fmla="*/ T4 w 4247"/>
                <a:gd name="T6" fmla="+- 0 237 237"/>
                <a:gd name="T7" fmla="*/ 237 h 1473"/>
                <a:gd name="T8" fmla="+- 0 6094 6094"/>
                <a:gd name="T9" fmla="*/ T8 w 4247"/>
                <a:gd name="T10" fmla="+- 0 1419 237"/>
                <a:gd name="T11" fmla="*/ 1419 h 1473"/>
                <a:gd name="T12" fmla="+- 0 8196 6094"/>
                <a:gd name="T13" fmla="*/ T12 w 4247"/>
                <a:gd name="T14" fmla="+- 0 1419 237"/>
                <a:gd name="T15" fmla="*/ 1419 h 1473"/>
                <a:gd name="T16" fmla="+- 0 8196 6094"/>
                <a:gd name="T17" fmla="*/ T16 w 4247"/>
                <a:gd name="T18" fmla="+- 0 1710 237"/>
                <a:gd name="T19" fmla="*/ 1710 h 1473"/>
                <a:gd name="T20" fmla="+- 0 9916 6094"/>
                <a:gd name="T21" fmla="*/ T20 w 4247"/>
                <a:gd name="T22" fmla="+- 0 1458 237"/>
                <a:gd name="T23" fmla="*/ 1458 h 1473"/>
                <a:gd name="T24" fmla="+- 0 10147 6094"/>
                <a:gd name="T25" fmla="*/ T24 w 4247"/>
                <a:gd name="T26" fmla="+- 0 1424 237"/>
                <a:gd name="T27" fmla="*/ 1424 h 1473"/>
                <a:gd name="T28" fmla="+- 0 10210 6094"/>
                <a:gd name="T29" fmla="*/ T28 w 4247"/>
                <a:gd name="T30" fmla="+- 0 1413 237"/>
                <a:gd name="T31" fmla="*/ 1413 h 1473"/>
                <a:gd name="T32" fmla="+- 0 10286 6094"/>
                <a:gd name="T33" fmla="*/ T32 w 4247"/>
                <a:gd name="T34" fmla="+- 0 1374 237"/>
                <a:gd name="T35" fmla="*/ 1374 h 1473"/>
                <a:gd name="T36" fmla="+- 0 10325 6094"/>
                <a:gd name="T37" fmla="*/ T36 w 4247"/>
                <a:gd name="T38" fmla="+- 0 1314 237"/>
                <a:gd name="T39" fmla="*/ 1314 h 1473"/>
                <a:gd name="T40" fmla="+- 0 10341 6094"/>
                <a:gd name="T41" fmla="*/ T40 w 4247"/>
                <a:gd name="T42" fmla="+- 0 1235 237"/>
                <a:gd name="T43" fmla="*/ 1235 h 1473"/>
                <a:gd name="T44" fmla="+- 0 10341 6094"/>
                <a:gd name="T45" fmla="*/ T44 w 4247"/>
                <a:gd name="T46" fmla="+- 0 421 237"/>
                <a:gd name="T47" fmla="*/ 421 h 1473"/>
                <a:gd name="T48" fmla="+- 0 10312 6094"/>
                <a:gd name="T49" fmla="*/ T48 w 4247"/>
                <a:gd name="T50" fmla="+- 0 315 237"/>
                <a:gd name="T51" fmla="*/ 315 h 1473"/>
                <a:gd name="T52" fmla="+- 0 10249 6094"/>
                <a:gd name="T53" fmla="*/ T52 w 4247"/>
                <a:gd name="T54" fmla="+- 0 260 237"/>
                <a:gd name="T55" fmla="*/ 260 h 1473"/>
                <a:gd name="T56" fmla="+- 0 10185 6094"/>
                <a:gd name="T57" fmla="*/ T56 w 4247"/>
                <a:gd name="T58" fmla="+- 0 240 237"/>
                <a:gd name="T59" fmla="*/ 240 h 1473"/>
                <a:gd name="T60" fmla="+- 0 10157 609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3" y="0"/>
                  </a:moveTo>
                  <a:lnTo>
                    <a:pt x="0" y="0"/>
                  </a:lnTo>
                  <a:lnTo>
                    <a:pt x="0" y="1182"/>
                  </a:lnTo>
                  <a:lnTo>
                    <a:pt x="2102" y="1182"/>
                  </a:lnTo>
                  <a:lnTo>
                    <a:pt x="2102" y="1473"/>
                  </a:lnTo>
                  <a:lnTo>
                    <a:pt x="3822" y="1221"/>
                  </a:lnTo>
                  <a:lnTo>
                    <a:pt x="4053" y="1187"/>
                  </a:lnTo>
                  <a:lnTo>
                    <a:pt x="4116" y="1176"/>
                  </a:lnTo>
                  <a:lnTo>
                    <a:pt x="4192" y="1137"/>
                  </a:lnTo>
                  <a:lnTo>
                    <a:pt x="4231" y="1077"/>
                  </a:lnTo>
                  <a:lnTo>
                    <a:pt x="4247" y="998"/>
                  </a:lnTo>
                  <a:lnTo>
                    <a:pt x="4247" y="184"/>
                  </a:lnTo>
                  <a:lnTo>
                    <a:pt x="4218" y="78"/>
                  </a:lnTo>
                  <a:lnTo>
                    <a:pt x="4155" y="23"/>
                  </a:lnTo>
                  <a:lnTo>
                    <a:pt x="4091" y="3"/>
                  </a:lnTo>
                  <a:lnTo>
                    <a:pt x="4063" y="0"/>
                  </a:lnTo>
                  <a:close/>
                </a:path>
              </a:pathLst>
            </a:custGeom>
            <a:solidFill>
              <a:srgbClr val="F794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dirty="0"/>
            </a:p>
          </p:txBody>
        </p:sp>
        <p:sp>
          <p:nvSpPr>
            <p:cNvPr id="16" name="Text Box 223">
              <a:extLst>
                <a:ext uri="{FF2B5EF4-FFF2-40B4-BE49-F238E27FC236}">
                  <a16:creationId xmlns:a16="http://schemas.microsoft.com/office/drawing/2014/main" id="{06C2DBBB-F6B1-574F-B4E1-AA56FD8761C8}"/>
                </a:ext>
              </a:extLst>
            </p:cNvPr>
            <p:cNvSpPr txBox="1">
              <a:spLocks/>
            </p:cNvSpPr>
            <p:nvPr/>
          </p:nvSpPr>
          <p:spPr bwMode="auto">
            <a:xfrm>
              <a:off x="6094" y="237"/>
              <a:ext cx="2549"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2880" marR="186690" algn="l">
                <a:lnSpc>
                  <a:spcPct val="115000"/>
                </a:lnSpc>
                <a:spcBef>
                  <a:spcPts val="750"/>
                </a:spcBef>
                <a:spcAft>
                  <a:spcPts val="0"/>
                </a:spcAft>
              </a:pPr>
              <a:br>
                <a:rPr lang="sv-SE" sz="1050" b="1" dirty="0">
                  <a:solidFill>
                    <a:srgbClr val="FFFFFF"/>
                  </a:solidFill>
                  <a:ea typeface="Verdana" panose="020B0604030504040204" pitchFamily="34" charset="0"/>
                  <a:cs typeface="Verdana" panose="020B0604030504040204" pitchFamily="34" charset="0"/>
                </a:rPr>
              </a:br>
              <a:r>
                <a:rPr lang="sv-SE" sz="2400" b="1" dirty="0">
                  <a:solidFill>
                    <a:srgbClr val="FFFFFF"/>
                  </a:solidFill>
                  <a:ea typeface="Verdana" panose="020B0604030504040204" pitchFamily="34" charset="0"/>
                  <a:cs typeface="Verdana" panose="020B0604030504040204" pitchFamily="34" charset="0"/>
                </a:rPr>
                <a:t>Gå igenom!</a:t>
              </a:r>
              <a:endParaRPr lang="sv-SE" sz="3200" b="1" dirty="0">
                <a:solidFill>
                  <a:srgbClr val="FFFFFF"/>
                </a:solidFill>
                <a:ea typeface="Verdana" panose="020B0604030504040204" pitchFamily="34" charset="0"/>
                <a:cs typeface="Verdana" panose="020B0604030504040204" pitchFamily="34" charset="0"/>
              </a:endParaRPr>
            </a:p>
            <a:p>
              <a:pPr marL="182880" marR="186690" algn="l">
                <a:lnSpc>
                  <a:spcPct val="115000"/>
                </a:lnSpc>
                <a:spcBef>
                  <a:spcPts val="750"/>
                </a:spcBef>
                <a:spcAft>
                  <a:spcPts val="0"/>
                </a:spcAft>
              </a:pPr>
              <a:endParaRPr lang="sv-SE" sz="1050" dirty="0">
                <a:effectLs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52159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54AA4768-F17E-9942-8C69-DB6B855BDD6F}"/>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764820A-FD7C-E94B-8F7B-0D36ECDE061F}"/>
              </a:ext>
            </a:extLst>
          </p:cNvPr>
          <p:cNvSpPr>
            <a:spLocks noGrp="1"/>
          </p:cNvSpPr>
          <p:nvPr>
            <p:ph type="sldNum" sz="quarter" idx="12"/>
          </p:nvPr>
        </p:nvSpPr>
        <p:spPr/>
        <p:txBody>
          <a:bodyPr/>
          <a:lstStyle/>
          <a:p>
            <a:fld id="{DDBEBB44-B4B5-45AD-87A9-3B8A569A17F0}" type="slidenum">
              <a:rPr lang="sv-SE" smtClean="0"/>
              <a:pPr/>
              <a:t>12</a:t>
            </a:fld>
            <a:endParaRPr lang="sv-SE" dirty="0"/>
          </a:p>
        </p:txBody>
      </p:sp>
      <p:grpSp>
        <p:nvGrpSpPr>
          <p:cNvPr id="13" name="Group 222">
            <a:extLst>
              <a:ext uri="{FF2B5EF4-FFF2-40B4-BE49-F238E27FC236}">
                <a16:creationId xmlns:a16="http://schemas.microsoft.com/office/drawing/2014/main" id="{B900EDD8-7BAA-478F-A9DB-F33E90CD0597}"/>
              </a:ext>
            </a:extLst>
          </p:cNvPr>
          <p:cNvGrpSpPr>
            <a:grpSpLocks/>
          </p:cNvGrpSpPr>
          <p:nvPr/>
        </p:nvGrpSpPr>
        <p:grpSpPr bwMode="auto">
          <a:xfrm>
            <a:off x="3841615" y="2483068"/>
            <a:ext cx="4335434" cy="3360683"/>
            <a:chOff x="6094" y="237"/>
            <a:chExt cx="4247" cy="2156"/>
          </a:xfrm>
        </p:grpSpPr>
        <p:sp>
          <p:nvSpPr>
            <p:cNvPr id="14" name="Freeform 224">
              <a:extLst>
                <a:ext uri="{FF2B5EF4-FFF2-40B4-BE49-F238E27FC236}">
                  <a16:creationId xmlns:a16="http://schemas.microsoft.com/office/drawing/2014/main" id="{FE8DC9E4-5068-459B-9F2D-5F46E021E875}"/>
                </a:ext>
              </a:extLst>
            </p:cNvPr>
            <p:cNvSpPr>
              <a:spLocks/>
            </p:cNvSpPr>
            <p:nvPr/>
          </p:nvSpPr>
          <p:spPr bwMode="auto">
            <a:xfrm>
              <a:off x="6094" y="237"/>
              <a:ext cx="4247" cy="1473"/>
            </a:xfrm>
            <a:custGeom>
              <a:avLst/>
              <a:gdLst>
                <a:gd name="T0" fmla="+- 0 10157 6094"/>
                <a:gd name="T1" fmla="*/ T0 w 4247"/>
                <a:gd name="T2" fmla="+- 0 237 237"/>
                <a:gd name="T3" fmla="*/ 237 h 1473"/>
                <a:gd name="T4" fmla="+- 0 6094 6094"/>
                <a:gd name="T5" fmla="*/ T4 w 4247"/>
                <a:gd name="T6" fmla="+- 0 237 237"/>
                <a:gd name="T7" fmla="*/ 237 h 1473"/>
                <a:gd name="T8" fmla="+- 0 6094 6094"/>
                <a:gd name="T9" fmla="*/ T8 w 4247"/>
                <a:gd name="T10" fmla="+- 0 1419 237"/>
                <a:gd name="T11" fmla="*/ 1419 h 1473"/>
                <a:gd name="T12" fmla="+- 0 8196 6094"/>
                <a:gd name="T13" fmla="*/ T12 w 4247"/>
                <a:gd name="T14" fmla="+- 0 1419 237"/>
                <a:gd name="T15" fmla="*/ 1419 h 1473"/>
                <a:gd name="T16" fmla="+- 0 8196 6094"/>
                <a:gd name="T17" fmla="*/ T16 w 4247"/>
                <a:gd name="T18" fmla="+- 0 1710 237"/>
                <a:gd name="T19" fmla="*/ 1710 h 1473"/>
                <a:gd name="T20" fmla="+- 0 9916 6094"/>
                <a:gd name="T21" fmla="*/ T20 w 4247"/>
                <a:gd name="T22" fmla="+- 0 1458 237"/>
                <a:gd name="T23" fmla="*/ 1458 h 1473"/>
                <a:gd name="T24" fmla="+- 0 10147 6094"/>
                <a:gd name="T25" fmla="*/ T24 w 4247"/>
                <a:gd name="T26" fmla="+- 0 1424 237"/>
                <a:gd name="T27" fmla="*/ 1424 h 1473"/>
                <a:gd name="T28" fmla="+- 0 10210 6094"/>
                <a:gd name="T29" fmla="*/ T28 w 4247"/>
                <a:gd name="T30" fmla="+- 0 1413 237"/>
                <a:gd name="T31" fmla="*/ 1413 h 1473"/>
                <a:gd name="T32" fmla="+- 0 10286 6094"/>
                <a:gd name="T33" fmla="*/ T32 w 4247"/>
                <a:gd name="T34" fmla="+- 0 1374 237"/>
                <a:gd name="T35" fmla="*/ 1374 h 1473"/>
                <a:gd name="T36" fmla="+- 0 10325 6094"/>
                <a:gd name="T37" fmla="*/ T36 w 4247"/>
                <a:gd name="T38" fmla="+- 0 1314 237"/>
                <a:gd name="T39" fmla="*/ 1314 h 1473"/>
                <a:gd name="T40" fmla="+- 0 10341 6094"/>
                <a:gd name="T41" fmla="*/ T40 w 4247"/>
                <a:gd name="T42" fmla="+- 0 1235 237"/>
                <a:gd name="T43" fmla="*/ 1235 h 1473"/>
                <a:gd name="T44" fmla="+- 0 10341 6094"/>
                <a:gd name="T45" fmla="*/ T44 w 4247"/>
                <a:gd name="T46" fmla="+- 0 421 237"/>
                <a:gd name="T47" fmla="*/ 421 h 1473"/>
                <a:gd name="T48" fmla="+- 0 10312 6094"/>
                <a:gd name="T49" fmla="*/ T48 w 4247"/>
                <a:gd name="T50" fmla="+- 0 315 237"/>
                <a:gd name="T51" fmla="*/ 315 h 1473"/>
                <a:gd name="T52" fmla="+- 0 10249 6094"/>
                <a:gd name="T53" fmla="*/ T52 w 4247"/>
                <a:gd name="T54" fmla="+- 0 260 237"/>
                <a:gd name="T55" fmla="*/ 260 h 1473"/>
                <a:gd name="T56" fmla="+- 0 10185 6094"/>
                <a:gd name="T57" fmla="*/ T56 w 4247"/>
                <a:gd name="T58" fmla="+- 0 240 237"/>
                <a:gd name="T59" fmla="*/ 240 h 1473"/>
                <a:gd name="T60" fmla="+- 0 10157 609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3" y="0"/>
                  </a:moveTo>
                  <a:lnTo>
                    <a:pt x="0" y="0"/>
                  </a:lnTo>
                  <a:lnTo>
                    <a:pt x="0" y="1182"/>
                  </a:lnTo>
                  <a:lnTo>
                    <a:pt x="2102" y="1182"/>
                  </a:lnTo>
                  <a:lnTo>
                    <a:pt x="2102" y="1473"/>
                  </a:lnTo>
                  <a:lnTo>
                    <a:pt x="3822" y="1221"/>
                  </a:lnTo>
                  <a:lnTo>
                    <a:pt x="4053" y="1187"/>
                  </a:lnTo>
                  <a:lnTo>
                    <a:pt x="4116" y="1176"/>
                  </a:lnTo>
                  <a:lnTo>
                    <a:pt x="4192" y="1137"/>
                  </a:lnTo>
                  <a:lnTo>
                    <a:pt x="4231" y="1077"/>
                  </a:lnTo>
                  <a:lnTo>
                    <a:pt x="4247" y="998"/>
                  </a:lnTo>
                  <a:lnTo>
                    <a:pt x="4247" y="184"/>
                  </a:lnTo>
                  <a:lnTo>
                    <a:pt x="4218" y="78"/>
                  </a:lnTo>
                  <a:lnTo>
                    <a:pt x="4155" y="23"/>
                  </a:lnTo>
                  <a:lnTo>
                    <a:pt x="4091" y="3"/>
                  </a:lnTo>
                  <a:lnTo>
                    <a:pt x="4063" y="0"/>
                  </a:lnTo>
                  <a:close/>
                </a:path>
              </a:pathLst>
            </a:custGeom>
            <a:solidFill>
              <a:srgbClr val="F794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dirty="0"/>
            </a:p>
          </p:txBody>
        </p:sp>
        <p:sp>
          <p:nvSpPr>
            <p:cNvPr id="15" name="Text Box 223">
              <a:extLst>
                <a:ext uri="{FF2B5EF4-FFF2-40B4-BE49-F238E27FC236}">
                  <a16:creationId xmlns:a16="http://schemas.microsoft.com/office/drawing/2014/main" id="{4742C6F6-C59D-403F-B936-9A7D51F2D340}"/>
                </a:ext>
              </a:extLst>
            </p:cNvPr>
            <p:cNvSpPr txBox="1">
              <a:spLocks/>
            </p:cNvSpPr>
            <p:nvPr/>
          </p:nvSpPr>
          <p:spPr bwMode="auto">
            <a:xfrm>
              <a:off x="6094" y="237"/>
              <a:ext cx="4247" cy="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2880" marR="186690" algn="l">
                <a:lnSpc>
                  <a:spcPct val="115000"/>
                </a:lnSpc>
                <a:spcBef>
                  <a:spcPts val="750"/>
                </a:spcBef>
                <a:spcAft>
                  <a:spcPts val="0"/>
                </a:spcAft>
              </a:pPr>
              <a:br>
                <a:rPr lang="sv-SE" sz="1100" b="1" dirty="0">
                  <a:solidFill>
                    <a:srgbClr val="FFFFFF"/>
                  </a:solidFill>
                  <a:ea typeface="Verdana" panose="020B0604030504040204" pitchFamily="34" charset="0"/>
                  <a:cs typeface="Verdana" panose="020B0604030504040204" pitchFamily="34" charset="0"/>
                </a:rPr>
              </a:br>
              <a:r>
                <a:rPr lang="sv-SE" sz="2400" b="1" dirty="0">
                  <a:solidFill>
                    <a:srgbClr val="FFFFFF"/>
                  </a:solidFill>
                  <a:ea typeface="Verdana" panose="020B0604030504040204" pitchFamily="34" charset="0"/>
                  <a:cs typeface="Verdana" panose="020B0604030504040204" pitchFamily="34" charset="0"/>
                </a:rPr>
                <a:t>III. FÖRLYTTNING MOT ÅR 2040 </a:t>
              </a:r>
              <a:endParaRPr lang="sv-SE" sz="2400" dirty="0">
                <a:effectLs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80095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A7D0FA9-030A-4E48-989F-245F916DC714}"/>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0F2F7AC8-F4EF-864C-A698-D9916F65CE08}"/>
              </a:ext>
            </a:extLst>
          </p:cNvPr>
          <p:cNvSpPr>
            <a:spLocks noGrp="1"/>
          </p:cNvSpPr>
          <p:nvPr>
            <p:ph type="sldNum" sz="quarter" idx="12"/>
          </p:nvPr>
        </p:nvSpPr>
        <p:spPr/>
        <p:txBody>
          <a:bodyPr/>
          <a:lstStyle/>
          <a:p>
            <a:fld id="{DDBEBB44-B4B5-45AD-87A9-3B8A569A17F0}" type="slidenum">
              <a:rPr lang="sv-SE" smtClean="0"/>
              <a:pPr/>
              <a:t>13</a:t>
            </a:fld>
            <a:endParaRPr lang="sv-SE" dirty="0"/>
          </a:p>
        </p:txBody>
      </p:sp>
      <p:sp>
        <p:nvSpPr>
          <p:cNvPr id="19" name="Rectangle 2">
            <a:extLst>
              <a:ext uri="{FF2B5EF4-FFF2-40B4-BE49-F238E27FC236}">
                <a16:creationId xmlns:a16="http://schemas.microsoft.com/office/drawing/2014/main" id="{BC2F2B17-7374-6E4A-9C2F-D71E3DF56728}"/>
              </a:ext>
            </a:extLst>
          </p:cNvPr>
          <p:cNvSpPr>
            <a:spLocks noChangeArrowheads="1"/>
          </p:cNvSpPr>
          <p:nvPr/>
        </p:nvSpPr>
        <p:spPr bwMode="auto">
          <a:xfrm>
            <a:off x="7671450" y="26431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dirty="0"/>
          </a:p>
        </p:txBody>
      </p:sp>
      <p:sp>
        <p:nvSpPr>
          <p:cNvPr id="3" name="Rektangel 2">
            <a:extLst>
              <a:ext uri="{FF2B5EF4-FFF2-40B4-BE49-F238E27FC236}">
                <a16:creationId xmlns:a16="http://schemas.microsoft.com/office/drawing/2014/main" id="{60C2805F-AAB0-294E-8E27-4CC31F87DCCD}"/>
              </a:ext>
            </a:extLst>
          </p:cNvPr>
          <p:cNvSpPr/>
          <p:nvPr/>
        </p:nvSpPr>
        <p:spPr>
          <a:xfrm>
            <a:off x="958851" y="2293207"/>
            <a:ext cx="8550167" cy="4060086"/>
          </a:xfrm>
          <a:prstGeom prst="rect">
            <a:avLst/>
          </a:prstGeom>
        </p:spPr>
        <p:txBody>
          <a:bodyPr wrap="square" anchor="t">
            <a:spAutoFit/>
          </a:bodyPr>
          <a:lstStyle/>
          <a:p>
            <a:pPr marL="17100" algn="l">
              <a:lnSpc>
                <a:spcPts val="2000"/>
              </a:lnSpc>
            </a:pPr>
            <a:endParaRPr lang="sv-SE" sz="1800" dirty="0"/>
          </a:p>
          <a:p>
            <a:pPr marL="360000" indent="-342900" algn="l">
              <a:lnSpc>
                <a:spcPts val="2000"/>
              </a:lnSpc>
              <a:buFont typeface="Arial" panose="020B0604020202020204" pitchFamily="34" charset="0"/>
              <a:buChar char="•"/>
            </a:pPr>
            <a:r>
              <a:rPr lang="sv-SE" sz="1800" b="1" dirty="0">
                <a:solidFill>
                  <a:srgbClr val="000000"/>
                </a:solidFill>
              </a:rPr>
              <a:t>Patientinflytandet ökar </a:t>
            </a:r>
            <a:r>
              <a:rPr lang="sv-SE" sz="1800" dirty="0">
                <a:solidFill>
                  <a:srgbClr val="000000"/>
                </a:solidFill>
              </a:rPr>
              <a:t>med mer </a:t>
            </a:r>
            <a:r>
              <a:rPr lang="sv-SE" sz="1800" b="1" dirty="0">
                <a:solidFill>
                  <a:srgbClr val="000000"/>
                </a:solidFill>
              </a:rPr>
              <a:t>tillgängligt hälsodata </a:t>
            </a:r>
          </a:p>
          <a:p>
            <a:pPr marL="360000" indent="-342900" algn="l">
              <a:lnSpc>
                <a:spcPts val="2000"/>
              </a:lnSpc>
              <a:buFont typeface="Arial" panose="020B0604020202020204" pitchFamily="34" charset="0"/>
              <a:buChar char="•"/>
            </a:pPr>
            <a:r>
              <a:rPr lang="sv-SE" sz="1800" dirty="0"/>
              <a:t>Mer </a:t>
            </a:r>
            <a:r>
              <a:rPr lang="sv-SE" sz="1800" b="1" dirty="0"/>
              <a:t>avancerad vård </a:t>
            </a:r>
            <a:r>
              <a:rPr lang="sv-SE" sz="1800" dirty="0"/>
              <a:t>kan ha flyttat ut till våra </a:t>
            </a:r>
            <a:r>
              <a:rPr lang="sv-SE" sz="1800" b="1" dirty="0"/>
              <a:t>smarta hem</a:t>
            </a:r>
          </a:p>
          <a:p>
            <a:pPr marL="360000" indent="-342900" algn="l">
              <a:lnSpc>
                <a:spcPts val="2000"/>
              </a:lnSpc>
              <a:buFont typeface="Arial" panose="020B0604020202020204" pitchFamily="34" charset="0"/>
              <a:buChar char="•"/>
            </a:pPr>
            <a:r>
              <a:rPr lang="sv-SE" sz="1800" dirty="0"/>
              <a:t>Utvecklingen kan innebära </a:t>
            </a:r>
            <a:r>
              <a:rPr lang="sv-SE" sz="1800" b="1" dirty="0"/>
              <a:t>automatisering och assisterat</a:t>
            </a:r>
            <a:r>
              <a:rPr lang="sv-SE" sz="1800" dirty="0"/>
              <a:t> </a:t>
            </a:r>
            <a:r>
              <a:rPr lang="sv-SE" sz="1800" b="1" dirty="0"/>
              <a:t>arbete </a:t>
            </a:r>
            <a:r>
              <a:rPr lang="sv-SE" sz="1800" dirty="0"/>
              <a:t>samt gett upphov till </a:t>
            </a:r>
            <a:r>
              <a:rPr lang="sv-SE" sz="1800" b="1" dirty="0"/>
              <a:t>nya yrkesroller</a:t>
            </a:r>
          </a:p>
          <a:p>
            <a:pPr marL="360000" indent="-342900" algn="l">
              <a:lnSpc>
                <a:spcPts val="2000"/>
              </a:lnSpc>
              <a:buFont typeface="Arial" panose="020B0604020202020204" pitchFamily="34" charset="0"/>
              <a:buChar char="•"/>
            </a:pPr>
            <a:r>
              <a:rPr lang="sv-SE" sz="1800" dirty="0"/>
              <a:t>Det kommer att finnas behov av att </a:t>
            </a:r>
            <a:r>
              <a:rPr lang="sv-SE" sz="1800" b="1" dirty="0"/>
              <a:t>utbilda de som är yrkesverksamma inom olika professioner</a:t>
            </a:r>
            <a:endParaRPr lang="sv-SE" sz="1800" dirty="0"/>
          </a:p>
          <a:p>
            <a:pPr marL="360000" indent="-342900" algn="l">
              <a:lnSpc>
                <a:spcPts val="2000"/>
              </a:lnSpc>
              <a:buFont typeface="Arial" panose="020B0604020202020204" pitchFamily="34" charset="0"/>
              <a:buChar char="•"/>
            </a:pPr>
            <a:r>
              <a:rPr lang="sv-SE" sz="1800" dirty="0"/>
              <a:t>Det kommer även finnas behov av att </a:t>
            </a:r>
            <a:r>
              <a:rPr lang="sv-SE" sz="1800" b="1" dirty="0"/>
              <a:t>komplettera medicinsk utbildning </a:t>
            </a:r>
            <a:r>
              <a:rPr lang="sv-SE" sz="1800" dirty="0"/>
              <a:t>kring teknikens möjligheter samt </a:t>
            </a:r>
            <a:r>
              <a:rPr lang="sv-SE" sz="1800" b="1" dirty="0"/>
              <a:t>teknisk utbildning </a:t>
            </a:r>
            <a:r>
              <a:rPr lang="sv-SE" sz="1800" dirty="0"/>
              <a:t>med hälso- och sjukvårdens behov</a:t>
            </a:r>
          </a:p>
          <a:p>
            <a:pPr marL="17100" algn="l">
              <a:lnSpc>
                <a:spcPts val="2000"/>
              </a:lnSpc>
            </a:pPr>
            <a:endParaRPr lang="sv-SE" sz="2400" dirty="0"/>
          </a:p>
          <a:p>
            <a:pPr lvl="1" algn="l">
              <a:lnSpc>
                <a:spcPts val="1580"/>
              </a:lnSpc>
              <a:spcBef>
                <a:spcPts val="500"/>
              </a:spcBef>
              <a:spcAft>
                <a:spcPts val="200"/>
              </a:spcAft>
              <a:buSzPct val="100000"/>
            </a:pPr>
            <a:endParaRPr lang="sv-SE" sz="1400" b="1" dirty="0"/>
          </a:p>
        </p:txBody>
      </p:sp>
      <p:grpSp>
        <p:nvGrpSpPr>
          <p:cNvPr id="8" name="Group 225">
            <a:extLst>
              <a:ext uri="{FF2B5EF4-FFF2-40B4-BE49-F238E27FC236}">
                <a16:creationId xmlns:a16="http://schemas.microsoft.com/office/drawing/2014/main" id="{E0822A82-198C-0C4C-A81E-932E7F2B5BE1}"/>
              </a:ext>
            </a:extLst>
          </p:cNvPr>
          <p:cNvGrpSpPr>
            <a:grpSpLocks/>
          </p:cNvGrpSpPr>
          <p:nvPr/>
        </p:nvGrpSpPr>
        <p:grpSpPr bwMode="auto">
          <a:xfrm>
            <a:off x="9278777" y="2272678"/>
            <a:ext cx="2614775" cy="1383842"/>
            <a:chOff x="1303" y="237"/>
            <a:chExt cx="4247" cy="1473"/>
          </a:xfrm>
        </p:grpSpPr>
        <p:sp>
          <p:nvSpPr>
            <p:cNvPr id="9" name="Freeform 227">
              <a:extLst>
                <a:ext uri="{FF2B5EF4-FFF2-40B4-BE49-F238E27FC236}">
                  <a16:creationId xmlns:a16="http://schemas.microsoft.com/office/drawing/2014/main" id="{9E25B10F-8D51-B142-BB20-93667B8EDEE3}"/>
                </a:ext>
              </a:extLst>
            </p:cNvPr>
            <p:cNvSpPr>
              <a:spLocks/>
            </p:cNvSpPr>
            <p:nvPr/>
          </p:nvSpPr>
          <p:spPr bwMode="auto">
            <a:xfrm>
              <a:off x="1303" y="237"/>
              <a:ext cx="4247" cy="1473"/>
            </a:xfrm>
            <a:custGeom>
              <a:avLst/>
              <a:gdLst>
                <a:gd name="T0" fmla="+- 0 5366 1304"/>
                <a:gd name="T1" fmla="*/ T0 w 4247"/>
                <a:gd name="T2" fmla="+- 0 237 237"/>
                <a:gd name="T3" fmla="*/ 237 h 1473"/>
                <a:gd name="T4" fmla="+- 0 1304 1304"/>
                <a:gd name="T5" fmla="*/ T4 w 4247"/>
                <a:gd name="T6" fmla="+- 0 237 237"/>
                <a:gd name="T7" fmla="*/ 237 h 1473"/>
                <a:gd name="T8" fmla="+- 0 1304 1304"/>
                <a:gd name="T9" fmla="*/ T8 w 4247"/>
                <a:gd name="T10" fmla="+- 0 1419 237"/>
                <a:gd name="T11" fmla="*/ 1419 h 1473"/>
                <a:gd name="T12" fmla="+- 0 3405 1304"/>
                <a:gd name="T13" fmla="*/ T12 w 4247"/>
                <a:gd name="T14" fmla="+- 0 1419 237"/>
                <a:gd name="T15" fmla="*/ 1419 h 1473"/>
                <a:gd name="T16" fmla="+- 0 3405 1304"/>
                <a:gd name="T17" fmla="*/ T16 w 4247"/>
                <a:gd name="T18" fmla="+- 0 1710 237"/>
                <a:gd name="T19" fmla="*/ 1710 h 1473"/>
                <a:gd name="T20" fmla="+- 0 5125 1304"/>
                <a:gd name="T21" fmla="*/ T20 w 4247"/>
                <a:gd name="T22" fmla="+- 0 1458 237"/>
                <a:gd name="T23" fmla="*/ 1458 h 1473"/>
                <a:gd name="T24" fmla="+- 0 5356 1304"/>
                <a:gd name="T25" fmla="*/ T24 w 4247"/>
                <a:gd name="T26" fmla="+- 0 1424 237"/>
                <a:gd name="T27" fmla="*/ 1424 h 1473"/>
                <a:gd name="T28" fmla="+- 0 5420 1304"/>
                <a:gd name="T29" fmla="*/ T28 w 4247"/>
                <a:gd name="T30" fmla="+- 0 1413 237"/>
                <a:gd name="T31" fmla="*/ 1413 h 1473"/>
                <a:gd name="T32" fmla="+- 0 5496 1304"/>
                <a:gd name="T33" fmla="*/ T32 w 4247"/>
                <a:gd name="T34" fmla="+- 0 1374 237"/>
                <a:gd name="T35" fmla="*/ 1374 h 1473"/>
                <a:gd name="T36" fmla="+- 0 5534 1304"/>
                <a:gd name="T37" fmla="*/ T36 w 4247"/>
                <a:gd name="T38" fmla="+- 0 1314 237"/>
                <a:gd name="T39" fmla="*/ 1314 h 1473"/>
                <a:gd name="T40" fmla="+- 0 5550 1304"/>
                <a:gd name="T41" fmla="*/ T40 w 4247"/>
                <a:gd name="T42" fmla="+- 0 1235 237"/>
                <a:gd name="T43" fmla="*/ 1235 h 1473"/>
                <a:gd name="T44" fmla="+- 0 5550 1304"/>
                <a:gd name="T45" fmla="*/ T44 w 4247"/>
                <a:gd name="T46" fmla="+- 0 421 237"/>
                <a:gd name="T47" fmla="*/ 421 h 1473"/>
                <a:gd name="T48" fmla="+- 0 5521 1304"/>
                <a:gd name="T49" fmla="*/ T48 w 4247"/>
                <a:gd name="T50" fmla="+- 0 315 237"/>
                <a:gd name="T51" fmla="*/ 315 h 1473"/>
                <a:gd name="T52" fmla="+- 0 5458 1304"/>
                <a:gd name="T53" fmla="*/ T52 w 4247"/>
                <a:gd name="T54" fmla="+- 0 260 237"/>
                <a:gd name="T55" fmla="*/ 260 h 1473"/>
                <a:gd name="T56" fmla="+- 0 5395 1304"/>
                <a:gd name="T57" fmla="*/ T56 w 4247"/>
                <a:gd name="T58" fmla="+- 0 240 237"/>
                <a:gd name="T59" fmla="*/ 240 h 1473"/>
                <a:gd name="T60" fmla="+- 0 5366 130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2" y="0"/>
                  </a:moveTo>
                  <a:lnTo>
                    <a:pt x="0" y="0"/>
                  </a:lnTo>
                  <a:lnTo>
                    <a:pt x="0" y="1182"/>
                  </a:lnTo>
                  <a:lnTo>
                    <a:pt x="2101" y="1182"/>
                  </a:lnTo>
                  <a:lnTo>
                    <a:pt x="2101" y="1473"/>
                  </a:lnTo>
                  <a:lnTo>
                    <a:pt x="3821" y="1221"/>
                  </a:lnTo>
                  <a:lnTo>
                    <a:pt x="4052" y="1187"/>
                  </a:lnTo>
                  <a:lnTo>
                    <a:pt x="4116" y="1176"/>
                  </a:lnTo>
                  <a:lnTo>
                    <a:pt x="4192" y="1137"/>
                  </a:lnTo>
                  <a:lnTo>
                    <a:pt x="4230" y="1077"/>
                  </a:lnTo>
                  <a:lnTo>
                    <a:pt x="4246" y="998"/>
                  </a:lnTo>
                  <a:lnTo>
                    <a:pt x="4246" y="184"/>
                  </a:lnTo>
                  <a:lnTo>
                    <a:pt x="4217" y="78"/>
                  </a:lnTo>
                  <a:lnTo>
                    <a:pt x="4154" y="23"/>
                  </a:lnTo>
                  <a:lnTo>
                    <a:pt x="4091" y="3"/>
                  </a:lnTo>
                  <a:lnTo>
                    <a:pt x="4062" y="0"/>
                  </a:lnTo>
                  <a:close/>
                </a:path>
              </a:pathLst>
            </a:custGeom>
            <a:solidFill>
              <a:srgbClr val="014C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dirty="0"/>
            </a:p>
          </p:txBody>
        </p:sp>
        <p:sp>
          <p:nvSpPr>
            <p:cNvPr id="10" name="Text Box 226">
              <a:extLst>
                <a:ext uri="{FF2B5EF4-FFF2-40B4-BE49-F238E27FC236}">
                  <a16:creationId xmlns:a16="http://schemas.microsoft.com/office/drawing/2014/main" id="{2197C382-2E5F-5348-916F-CEEABE88CAD7}"/>
                </a:ext>
              </a:extLst>
            </p:cNvPr>
            <p:cNvSpPr txBox="1">
              <a:spLocks/>
            </p:cNvSpPr>
            <p:nvPr/>
          </p:nvSpPr>
          <p:spPr bwMode="auto">
            <a:xfrm>
              <a:off x="1303" y="237"/>
              <a:ext cx="4247"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6690" marR="186690" algn="l">
                <a:lnSpc>
                  <a:spcPct val="115000"/>
                </a:lnSpc>
                <a:spcBef>
                  <a:spcPts val="750"/>
                </a:spcBef>
                <a:spcAft>
                  <a:spcPts val="0"/>
                </a:spcAft>
              </a:pPr>
              <a:br>
                <a:rPr lang="sv-SE" sz="1050" b="1" dirty="0">
                  <a:solidFill>
                    <a:srgbClr val="FFFFFF"/>
                  </a:solidFill>
                  <a:effectLst/>
                  <a:latin typeface="Georgia" panose="02040502050405020303" pitchFamily="18" charset="0"/>
                  <a:ea typeface="Georgia" panose="02040502050405020303" pitchFamily="18" charset="0"/>
                  <a:cs typeface="Georgia" panose="02040502050405020303" pitchFamily="18" charset="0"/>
                </a:rPr>
              </a:br>
              <a:r>
                <a:rPr lang="sv-SE" sz="2400" b="1" dirty="0">
                  <a:solidFill>
                    <a:srgbClr val="FFFFFF"/>
                  </a:solidFill>
                  <a:effectLst/>
                  <a:latin typeface="+mn-lt"/>
                  <a:ea typeface="Georgia" panose="02040502050405020303" pitchFamily="18" charset="0"/>
                  <a:cs typeface="Georgia" panose="02040502050405020303" pitchFamily="18" charset="0"/>
                </a:rPr>
                <a:t>Gå igenom!</a:t>
              </a:r>
              <a:endParaRPr lang="sv-SE" sz="2400" dirty="0">
                <a:effectLst/>
                <a:latin typeface="+mn-lt"/>
                <a:ea typeface="Verdana" panose="020B0604030504040204" pitchFamily="34" charset="0"/>
                <a:cs typeface="Verdana" panose="020B0604030504040204" pitchFamily="34" charset="0"/>
              </a:endParaRPr>
            </a:p>
          </p:txBody>
        </p:sp>
      </p:grpSp>
      <p:sp>
        <p:nvSpPr>
          <p:cNvPr id="2" name="Rubrik 1">
            <a:extLst>
              <a:ext uri="{FF2B5EF4-FFF2-40B4-BE49-F238E27FC236}">
                <a16:creationId xmlns:a16="http://schemas.microsoft.com/office/drawing/2014/main" id="{D85AD542-7502-4A4F-8E54-4ED9692841C0}"/>
              </a:ext>
            </a:extLst>
          </p:cNvPr>
          <p:cNvSpPr>
            <a:spLocks noGrp="1"/>
          </p:cNvSpPr>
          <p:nvPr>
            <p:ph type="title"/>
          </p:nvPr>
        </p:nvSpPr>
        <p:spPr/>
        <p:txBody>
          <a:bodyPr/>
          <a:lstStyle/>
          <a:p>
            <a:r>
              <a:rPr lang="sv-SE" sz="3200" dirty="0"/>
              <a:t>Några tankar om och inför framtiden år 2040</a:t>
            </a:r>
            <a:br>
              <a:rPr lang="sv-SE" sz="3200" dirty="0"/>
            </a:br>
            <a:endParaRPr lang="sv-SE" dirty="0"/>
          </a:p>
        </p:txBody>
      </p:sp>
    </p:spTree>
    <p:extLst>
      <p:ext uri="{BB962C8B-B14F-4D97-AF65-F5344CB8AC3E}">
        <p14:creationId xmlns:p14="http://schemas.microsoft.com/office/powerpoint/2010/main" val="149275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00EC59A3-CD0B-4B4A-AAAA-7810FE5F37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FB3F310-9D62-9F4E-8BC8-C9AD210CB796}"/>
              </a:ext>
            </a:extLst>
          </p:cNvPr>
          <p:cNvSpPr>
            <a:spLocks noGrp="1"/>
          </p:cNvSpPr>
          <p:nvPr>
            <p:ph type="sldNum" sz="quarter" idx="12"/>
          </p:nvPr>
        </p:nvSpPr>
        <p:spPr/>
        <p:txBody>
          <a:bodyPr/>
          <a:lstStyle/>
          <a:p>
            <a:fld id="{DDBEBB44-B4B5-45AD-87A9-3B8A569A17F0}" type="slidenum">
              <a:rPr lang="sv-SE" smtClean="0"/>
              <a:pPr/>
              <a:t>14</a:t>
            </a:fld>
            <a:endParaRPr lang="sv-SE" dirty="0"/>
          </a:p>
        </p:txBody>
      </p:sp>
      <p:sp>
        <p:nvSpPr>
          <p:cNvPr id="7" name="textruta 6">
            <a:extLst>
              <a:ext uri="{FF2B5EF4-FFF2-40B4-BE49-F238E27FC236}">
                <a16:creationId xmlns:a16="http://schemas.microsoft.com/office/drawing/2014/main" id="{31762028-2707-2041-8AA1-F04111B941BF}"/>
              </a:ext>
            </a:extLst>
          </p:cNvPr>
          <p:cNvSpPr txBox="1"/>
          <p:nvPr/>
        </p:nvSpPr>
        <p:spPr>
          <a:xfrm>
            <a:off x="848939" y="2713163"/>
            <a:ext cx="10202560" cy="3698505"/>
          </a:xfrm>
          <a:prstGeom prst="rect">
            <a:avLst/>
          </a:prstGeom>
          <a:noFill/>
        </p:spPr>
        <p:txBody>
          <a:bodyPr wrap="square" rtlCol="0">
            <a:noAutofit/>
          </a:bodyPr>
          <a:lstStyle/>
          <a:p>
            <a:pPr algn="l"/>
            <a:r>
              <a:rPr lang="sv-SE" sz="2400" dirty="0">
                <a:latin typeface="+mn-lt"/>
                <a:ea typeface="+mn-ea"/>
              </a:rPr>
              <a:t>Vad kan du göra inom din verksamhet för digitaliseringen inom hälso- och sjukvård med sikte på år 2040?</a:t>
            </a:r>
            <a:endParaRPr lang="sv-SE" sz="2000" dirty="0"/>
          </a:p>
          <a:p>
            <a:pPr algn="l"/>
            <a:endParaRPr lang="sv-SE" sz="2000" dirty="0"/>
          </a:p>
          <a:p>
            <a:pPr marL="342900" indent="-342900" algn="l">
              <a:buFont typeface="Arial" panose="020B0604020202020204" pitchFamily="34" charset="0"/>
              <a:buChar char="•"/>
            </a:pPr>
            <a:r>
              <a:rPr lang="sv-SE" sz="2000" dirty="0"/>
              <a:t>Vad ska vi fortsätta med?</a:t>
            </a:r>
          </a:p>
          <a:p>
            <a:pPr marL="342900" indent="-342900" algn="l">
              <a:buFont typeface="Arial" panose="020B0604020202020204" pitchFamily="34" charset="0"/>
              <a:buChar char="•"/>
            </a:pPr>
            <a:r>
              <a:rPr lang="sv-SE" sz="2000" dirty="0"/>
              <a:t>Vad ska vi börja med?</a:t>
            </a:r>
          </a:p>
          <a:p>
            <a:pPr marL="342900" indent="-342900" algn="l">
              <a:buFont typeface="Arial" panose="020B0604020202020204" pitchFamily="34" charset="0"/>
              <a:buChar char="•"/>
            </a:pPr>
            <a:r>
              <a:rPr lang="sv-SE" sz="2000" dirty="0"/>
              <a:t>Vad ska vi sluta med?</a:t>
            </a:r>
          </a:p>
          <a:p>
            <a:pPr algn="l"/>
            <a:endParaRPr lang="sv-SE" sz="2000" i="1" dirty="0"/>
          </a:p>
          <a:p>
            <a:pPr marL="800100" lvl="1" indent="-342900">
              <a:lnSpc>
                <a:spcPct val="130000"/>
              </a:lnSpc>
              <a:spcBef>
                <a:spcPts val="500"/>
              </a:spcBef>
              <a:spcAft>
                <a:spcPts val="200"/>
              </a:spcAft>
              <a:buSzPct val="100000"/>
              <a:buFont typeface="+mj-lt"/>
              <a:buAutoNum type="arabicPeriod"/>
            </a:pPr>
            <a:endParaRPr lang="sv-SE" sz="2400" dirty="0"/>
          </a:p>
          <a:p>
            <a:r>
              <a:rPr lang="sv-SE" sz="2400" dirty="0"/>
              <a:t> </a:t>
            </a:r>
            <a:endParaRPr lang="sv-SE" dirty="0"/>
          </a:p>
        </p:txBody>
      </p:sp>
      <p:sp>
        <p:nvSpPr>
          <p:cNvPr id="9" name="Rubrik 1">
            <a:extLst>
              <a:ext uri="{FF2B5EF4-FFF2-40B4-BE49-F238E27FC236}">
                <a16:creationId xmlns:a16="http://schemas.microsoft.com/office/drawing/2014/main" id="{2424DC78-92B3-614E-9FF3-72DEB56BAC51}"/>
              </a:ext>
            </a:extLst>
          </p:cNvPr>
          <p:cNvSpPr>
            <a:spLocks noGrp="1"/>
          </p:cNvSpPr>
          <p:nvPr>
            <p:ph type="title"/>
          </p:nvPr>
        </p:nvSpPr>
        <p:spPr>
          <a:xfrm>
            <a:off x="848939" y="1408136"/>
            <a:ext cx="11044613" cy="836613"/>
          </a:xfrm>
        </p:spPr>
        <p:txBody>
          <a:bodyPr/>
          <a:lstStyle/>
          <a:p>
            <a:r>
              <a:rPr lang="sv-SE" dirty="0"/>
              <a:t>Reflektera och diskutera</a:t>
            </a:r>
          </a:p>
        </p:txBody>
      </p:sp>
    </p:spTree>
    <p:extLst>
      <p:ext uri="{BB962C8B-B14F-4D97-AF65-F5344CB8AC3E}">
        <p14:creationId xmlns:p14="http://schemas.microsoft.com/office/powerpoint/2010/main" val="4049084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94D573-75BE-1F42-B163-C0023A128748}"/>
              </a:ext>
            </a:extLst>
          </p:cNvPr>
          <p:cNvSpPr>
            <a:spLocks noGrp="1"/>
          </p:cNvSpPr>
          <p:nvPr>
            <p:ph type="title"/>
          </p:nvPr>
        </p:nvSpPr>
        <p:spPr>
          <a:xfrm>
            <a:off x="2159001" y="2506473"/>
            <a:ext cx="5784849" cy="2336987"/>
          </a:xfrm>
        </p:spPr>
        <p:txBody>
          <a:bodyPr/>
          <a:lstStyle/>
          <a:p>
            <a:r>
              <a:rPr lang="sv-SE" dirty="0"/>
              <a:t>- Nästa steg?</a:t>
            </a:r>
            <a:br>
              <a:rPr lang="sv-SE" dirty="0"/>
            </a:br>
            <a:br>
              <a:rPr lang="sv-SE" dirty="0"/>
            </a:br>
            <a:r>
              <a:rPr lang="sv-SE" dirty="0"/>
              <a:t>- Tack för idag!</a:t>
            </a:r>
          </a:p>
        </p:txBody>
      </p:sp>
      <p:sp>
        <p:nvSpPr>
          <p:cNvPr id="5" name="Platshållare för sidfot 4">
            <a:extLst>
              <a:ext uri="{FF2B5EF4-FFF2-40B4-BE49-F238E27FC236}">
                <a16:creationId xmlns:a16="http://schemas.microsoft.com/office/drawing/2014/main" id="{FA7D0FA9-030A-4E48-989F-245F916DC714}"/>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0F2F7AC8-F4EF-864C-A698-D9916F65CE08}"/>
              </a:ext>
            </a:extLst>
          </p:cNvPr>
          <p:cNvSpPr>
            <a:spLocks noGrp="1"/>
          </p:cNvSpPr>
          <p:nvPr>
            <p:ph type="sldNum" sz="quarter" idx="12"/>
          </p:nvPr>
        </p:nvSpPr>
        <p:spPr/>
        <p:txBody>
          <a:bodyPr/>
          <a:lstStyle/>
          <a:p>
            <a:fld id="{DDBEBB44-B4B5-45AD-87A9-3B8A569A17F0}" type="slidenum">
              <a:rPr lang="sv-SE" smtClean="0"/>
              <a:pPr/>
              <a:t>15</a:t>
            </a:fld>
            <a:endParaRPr lang="sv-SE" dirty="0"/>
          </a:p>
        </p:txBody>
      </p:sp>
      <p:sp>
        <p:nvSpPr>
          <p:cNvPr id="19" name="Rectangle 2">
            <a:extLst>
              <a:ext uri="{FF2B5EF4-FFF2-40B4-BE49-F238E27FC236}">
                <a16:creationId xmlns:a16="http://schemas.microsoft.com/office/drawing/2014/main" id="{BC2F2B17-7374-6E4A-9C2F-D71E3DF56728}"/>
              </a:ext>
            </a:extLst>
          </p:cNvPr>
          <p:cNvSpPr>
            <a:spLocks noChangeArrowheads="1"/>
          </p:cNvSpPr>
          <p:nvPr/>
        </p:nvSpPr>
        <p:spPr bwMode="auto">
          <a:xfrm>
            <a:off x="7671450" y="26431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dirty="0"/>
          </a:p>
        </p:txBody>
      </p:sp>
      <p:pic>
        <p:nvPicPr>
          <p:cNvPr id="16" name="Bildobjekt 15">
            <a:extLst>
              <a:ext uri="{FF2B5EF4-FFF2-40B4-BE49-F238E27FC236}">
                <a16:creationId xmlns:a16="http://schemas.microsoft.com/office/drawing/2014/main" id="{C70B2469-AEDA-5C44-B664-ADE624D7F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73" y="1397699"/>
            <a:ext cx="1168400" cy="1168400"/>
          </a:xfrm>
          <a:prstGeom prst="rect">
            <a:avLst/>
          </a:prstGeom>
        </p:spPr>
      </p:pic>
      <p:pic>
        <p:nvPicPr>
          <p:cNvPr id="17" name="Bildobjekt 16">
            <a:extLst>
              <a:ext uri="{FF2B5EF4-FFF2-40B4-BE49-F238E27FC236}">
                <a16:creationId xmlns:a16="http://schemas.microsoft.com/office/drawing/2014/main" id="{6191B26D-77C7-D741-8FAB-42425A182E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313" y="924749"/>
            <a:ext cx="4823687" cy="5933251"/>
          </a:xfrm>
          <a:prstGeom prst="rect">
            <a:avLst/>
          </a:prstGeom>
        </p:spPr>
      </p:pic>
    </p:spTree>
    <p:extLst>
      <p:ext uri="{BB962C8B-B14F-4D97-AF65-F5344CB8AC3E}">
        <p14:creationId xmlns:p14="http://schemas.microsoft.com/office/powerpoint/2010/main" val="421121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94D573-75BE-1F42-B163-C0023A128748}"/>
              </a:ext>
            </a:extLst>
          </p:cNvPr>
          <p:cNvSpPr>
            <a:spLocks noGrp="1"/>
          </p:cNvSpPr>
          <p:nvPr>
            <p:ph type="title"/>
          </p:nvPr>
        </p:nvSpPr>
        <p:spPr>
          <a:xfrm>
            <a:off x="848939" y="1408136"/>
            <a:ext cx="11044613" cy="836613"/>
          </a:xfrm>
        </p:spPr>
        <p:txBody>
          <a:bodyPr/>
          <a:lstStyle/>
          <a:p>
            <a:r>
              <a:rPr lang="sv-SE" dirty="0"/>
              <a:t>Verksamhetsutveckling för en digitalisering – år 2040</a:t>
            </a:r>
          </a:p>
        </p:txBody>
      </p:sp>
      <p:sp>
        <p:nvSpPr>
          <p:cNvPr id="5" name="Platshållare för sidfot 4">
            <a:extLst>
              <a:ext uri="{FF2B5EF4-FFF2-40B4-BE49-F238E27FC236}">
                <a16:creationId xmlns:a16="http://schemas.microsoft.com/office/drawing/2014/main" id="{FA7D0FA9-030A-4E48-989F-245F916DC714}"/>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0F2F7AC8-F4EF-864C-A698-D9916F65CE08}"/>
              </a:ext>
            </a:extLst>
          </p:cNvPr>
          <p:cNvSpPr>
            <a:spLocks noGrp="1"/>
          </p:cNvSpPr>
          <p:nvPr>
            <p:ph type="sldNum" sz="quarter" idx="12"/>
          </p:nvPr>
        </p:nvSpPr>
        <p:spPr/>
        <p:txBody>
          <a:bodyPr/>
          <a:lstStyle/>
          <a:p>
            <a:fld id="{DDBEBB44-B4B5-45AD-87A9-3B8A569A17F0}" type="slidenum">
              <a:rPr lang="sv-SE" smtClean="0"/>
              <a:pPr/>
              <a:t>2</a:t>
            </a:fld>
            <a:endParaRPr lang="sv-SE" dirty="0"/>
          </a:p>
        </p:txBody>
      </p:sp>
      <p:sp>
        <p:nvSpPr>
          <p:cNvPr id="19" name="Rectangle 2">
            <a:extLst>
              <a:ext uri="{FF2B5EF4-FFF2-40B4-BE49-F238E27FC236}">
                <a16:creationId xmlns:a16="http://schemas.microsoft.com/office/drawing/2014/main" id="{BC2F2B17-7374-6E4A-9C2F-D71E3DF56728}"/>
              </a:ext>
            </a:extLst>
          </p:cNvPr>
          <p:cNvSpPr>
            <a:spLocks noChangeArrowheads="1"/>
          </p:cNvSpPr>
          <p:nvPr/>
        </p:nvSpPr>
        <p:spPr bwMode="auto">
          <a:xfrm>
            <a:off x="7671450" y="26431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dirty="0"/>
          </a:p>
        </p:txBody>
      </p:sp>
      <p:sp>
        <p:nvSpPr>
          <p:cNvPr id="3" name="Rektangel 2">
            <a:extLst>
              <a:ext uri="{FF2B5EF4-FFF2-40B4-BE49-F238E27FC236}">
                <a16:creationId xmlns:a16="http://schemas.microsoft.com/office/drawing/2014/main" id="{60C2805F-AAB0-294E-8E27-4CC31F87DCCD}"/>
              </a:ext>
            </a:extLst>
          </p:cNvPr>
          <p:cNvSpPr/>
          <p:nvPr/>
        </p:nvSpPr>
        <p:spPr>
          <a:xfrm>
            <a:off x="837257" y="2497835"/>
            <a:ext cx="10279631" cy="410241"/>
          </a:xfrm>
          <a:prstGeom prst="rect">
            <a:avLst/>
          </a:prstGeom>
        </p:spPr>
        <p:txBody>
          <a:bodyPr wrap="square" anchor="t">
            <a:spAutoFit/>
          </a:bodyPr>
          <a:lstStyle/>
          <a:p>
            <a:pPr algn="l">
              <a:lnSpc>
                <a:spcPct val="130000"/>
              </a:lnSpc>
              <a:spcBef>
                <a:spcPts val="500"/>
              </a:spcBef>
              <a:spcAft>
                <a:spcPts val="200"/>
              </a:spcAft>
            </a:pPr>
            <a:r>
              <a:rPr lang="sv-SE" sz="1800" dirty="0"/>
              <a:t>Övningen har delats in i tre diskussionsområden:</a:t>
            </a:r>
          </a:p>
        </p:txBody>
      </p:sp>
      <p:grpSp>
        <p:nvGrpSpPr>
          <p:cNvPr id="16" name="Group 222">
            <a:extLst>
              <a:ext uri="{FF2B5EF4-FFF2-40B4-BE49-F238E27FC236}">
                <a16:creationId xmlns:a16="http://schemas.microsoft.com/office/drawing/2014/main" id="{B9E41AEC-E40F-354E-B87B-740EB8F50A01}"/>
              </a:ext>
            </a:extLst>
          </p:cNvPr>
          <p:cNvGrpSpPr>
            <a:grpSpLocks/>
          </p:cNvGrpSpPr>
          <p:nvPr/>
        </p:nvGrpSpPr>
        <p:grpSpPr bwMode="auto">
          <a:xfrm>
            <a:off x="7795315" y="3135897"/>
            <a:ext cx="3165728" cy="3898448"/>
            <a:chOff x="6094" y="237"/>
            <a:chExt cx="4247" cy="2156"/>
          </a:xfrm>
        </p:grpSpPr>
        <p:sp>
          <p:nvSpPr>
            <p:cNvPr id="17" name="Freeform 224">
              <a:extLst>
                <a:ext uri="{FF2B5EF4-FFF2-40B4-BE49-F238E27FC236}">
                  <a16:creationId xmlns:a16="http://schemas.microsoft.com/office/drawing/2014/main" id="{94F71A9A-7560-B045-956A-8499E43D0B11}"/>
                </a:ext>
              </a:extLst>
            </p:cNvPr>
            <p:cNvSpPr>
              <a:spLocks/>
            </p:cNvSpPr>
            <p:nvPr/>
          </p:nvSpPr>
          <p:spPr bwMode="auto">
            <a:xfrm>
              <a:off x="6094" y="237"/>
              <a:ext cx="4247" cy="1473"/>
            </a:xfrm>
            <a:custGeom>
              <a:avLst/>
              <a:gdLst>
                <a:gd name="T0" fmla="+- 0 10157 6094"/>
                <a:gd name="T1" fmla="*/ T0 w 4247"/>
                <a:gd name="T2" fmla="+- 0 237 237"/>
                <a:gd name="T3" fmla="*/ 237 h 1473"/>
                <a:gd name="T4" fmla="+- 0 6094 6094"/>
                <a:gd name="T5" fmla="*/ T4 w 4247"/>
                <a:gd name="T6" fmla="+- 0 237 237"/>
                <a:gd name="T7" fmla="*/ 237 h 1473"/>
                <a:gd name="T8" fmla="+- 0 6094 6094"/>
                <a:gd name="T9" fmla="*/ T8 w 4247"/>
                <a:gd name="T10" fmla="+- 0 1419 237"/>
                <a:gd name="T11" fmla="*/ 1419 h 1473"/>
                <a:gd name="T12" fmla="+- 0 8196 6094"/>
                <a:gd name="T13" fmla="*/ T12 w 4247"/>
                <a:gd name="T14" fmla="+- 0 1419 237"/>
                <a:gd name="T15" fmla="*/ 1419 h 1473"/>
                <a:gd name="T16" fmla="+- 0 8196 6094"/>
                <a:gd name="T17" fmla="*/ T16 w 4247"/>
                <a:gd name="T18" fmla="+- 0 1710 237"/>
                <a:gd name="T19" fmla="*/ 1710 h 1473"/>
                <a:gd name="T20" fmla="+- 0 9916 6094"/>
                <a:gd name="T21" fmla="*/ T20 w 4247"/>
                <a:gd name="T22" fmla="+- 0 1458 237"/>
                <a:gd name="T23" fmla="*/ 1458 h 1473"/>
                <a:gd name="T24" fmla="+- 0 10147 6094"/>
                <a:gd name="T25" fmla="*/ T24 w 4247"/>
                <a:gd name="T26" fmla="+- 0 1424 237"/>
                <a:gd name="T27" fmla="*/ 1424 h 1473"/>
                <a:gd name="T28" fmla="+- 0 10210 6094"/>
                <a:gd name="T29" fmla="*/ T28 w 4247"/>
                <a:gd name="T30" fmla="+- 0 1413 237"/>
                <a:gd name="T31" fmla="*/ 1413 h 1473"/>
                <a:gd name="T32" fmla="+- 0 10286 6094"/>
                <a:gd name="T33" fmla="*/ T32 w 4247"/>
                <a:gd name="T34" fmla="+- 0 1374 237"/>
                <a:gd name="T35" fmla="*/ 1374 h 1473"/>
                <a:gd name="T36" fmla="+- 0 10325 6094"/>
                <a:gd name="T37" fmla="*/ T36 w 4247"/>
                <a:gd name="T38" fmla="+- 0 1314 237"/>
                <a:gd name="T39" fmla="*/ 1314 h 1473"/>
                <a:gd name="T40" fmla="+- 0 10341 6094"/>
                <a:gd name="T41" fmla="*/ T40 w 4247"/>
                <a:gd name="T42" fmla="+- 0 1235 237"/>
                <a:gd name="T43" fmla="*/ 1235 h 1473"/>
                <a:gd name="T44" fmla="+- 0 10341 6094"/>
                <a:gd name="T45" fmla="*/ T44 w 4247"/>
                <a:gd name="T46" fmla="+- 0 421 237"/>
                <a:gd name="T47" fmla="*/ 421 h 1473"/>
                <a:gd name="T48" fmla="+- 0 10312 6094"/>
                <a:gd name="T49" fmla="*/ T48 w 4247"/>
                <a:gd name="T50" fmla="+- 0 315 237"/>
                <a:gd name="T51" fmla="*/ 315 h 1473"/>
                <a:gd name="T52" fmla="+- 0 10249 6094"/>
                <a:gd name="T53" fmla="*/ T52 w 4247"/>
                <a:gd name="T54" fmla="+- 0 260 237"/>
                <a:gd name="T55" fmla="*/ 260 h 1473"/>
                <a:gd name="T56" fmla="+- 0 10185 6094"/>
                <a:gd name="T57" fmla="*/ T56 w 4247"/>
                <a:gd name="T58" fmla="+- 0 240 237"/>
                <a:gd name="T59" fmla="*/ 240 h 1473"/>
                <a:gd name="T60" fmla="+- 0 10157 609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3" y="0"/>
                  </a:moveTo>
                  <a:lnTo>
                    <a:pt x="0" y="0"/>
                  </a:lnTo>
                  <a:lnTo>
                    <a:pt x="0" y="1182"/>
                  </a:lnTo>
                  <a:lnTo>
                    <a:pt x="2102" y="1182"/>
                  </a:lnTo>
                  <a:lnTo>
                    <a:pt x="2102" y="1473"/>
                  </a:lnTo>
                  <a:lnTo>
                    <a:pt x="3822" y="1221"/>
                  </a:lnTo>
                  <a:lnTo>
                    <a:pt x="4053" y="1187"/>
                  </a:lnTo>
                  <a:lnTo>
                    <a:pt x="4116" y="1176"/>
                  </a:lnTo>
                  <a:lnTo>
                    <a:pt x="4192" y="1137"/>
                  </a:lnTo>
                  <a:lnTo>
                    <a:pt x="4231" y="1077"/>
                  </a:lnTo>
                  <a:lnTo>
                    <a:pt x="4247" y="998"/>
                  </a:lnTo>
                  <a:lnTo>
                    <a:pt x="4247" y="184"/>
                  </a:lnTo>
                  <a:lnTo>
                    <a:pt x="4218" y="78"/>
                  </a:lnTo>
                  <a:lnTo>
                    <a:pt x="4155" y="23"/>
                  </a:lnTo>
                  <a:lnTo>
                    <a:pt x="4091" y="3"/>
                  </a:lnTo>
                  <a:lnTo>
                    <a:pt x="4063" y="0"/>
                  </a:lnTo>
                  <a:close/>
                </a:path>
              </a:pathLst>
            </a:custGeom>
            <a:solidFill>
              <a:srgbClr val="F794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dirty="0"/>
            </a:p>
          </p:txBody>
        </p:sp>
        <p:sp>
          <p:nvSpPr>
            <p:cNvPr id="18" name="Text Box 223">
              <a:extLst>
                <a:ext uri="{FF2B5EF4-FFF2-40B4-BE49-F238E27FC236}">
                  <a16:creationId xmlns:a16="http://schemas.microsoft.com/office/drawing/2014/main" id="{A9F96C2D-C15D-5D4D-8CCC-EAD84DBC04CD}"/>
                </a:ext>
              </a:extLst>
            </p:cNvPr>
            <p:cNvSpPr txBox="1">
              <a:spLocks/>
            </p:cNvSpPr>
            <p:nvPr/>
          </p:nvSpPr>
          <p:spPr bwMode="auto">
            <a:xfrm>
              <a:off x="6094" y="237"/>
              <a:ext cx="4247" cy="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2880" marR="186690" algn="l">
                <a:lnSpc>
                  <a:spcPct val="115000"/>
                </a:lnSpc>
                <a:spcBef>
                  <a:spcPts val="750"/>
                </a:spcBef>
                <a:spcAft>
                  <a:spcPts val="0"/>
                </a:spcAft>
              </a:pPr>
              <a:br>
                <a:rPr lang="sv-SE" sz="1050" b="1" dirty="0">
                  <a:solidFill>
                    <a:srgbClr val="FFFFFF"/>
                  </a:solidFill>
                  <a:ea typeface="Verdana" panose="020B0604030504040204" pitchFamily="34" charset="0"/>
                  <a:cs typeface="Verdana" panose="020B0604030504040204" pitchFamily="34" charset="0"/>
                </a:rPr>
              </a:br>
              <a:r>
                <a:rPr lang="sv-SE" sz="1800" b="1" dirty="0">
                  <a:solidFill>
                    <a:srgbClr val="FFFFFF"/>
                  </a:solidFill>
                  <a:ea typeface="Verdana" panose="020B0604030504040204" pitchFamily="34" charset="0"/>
                  <a:cs typeface="Verdana" panose="020B0604030504040204" pitchFamily="34" charset="0"/>
                </a:rPr>
                <a:t>III</a:t>
              </a:r>
              <a:r>
                <a:rPr lang="sv-SE" sz="1800" b="1" dirty="0">
                  <a:solidFill>
                    <a:srgbClr val="FFFFFF"/>
                  </a:solidFill>
                  <a:latin typeface="+mn-lt"/>
                </a:rPr>
                <a:t>. FÖRLYTTNING MOT ÅR 2040</a:t>
              </a:r>
            </a:p>
          </p:txBody>
        </p:sp>
      </p:grpSp>
      <p:grpSp>
        <p:nvGrpSpPr>
          <p:cNvPr id="25" name="Group 222">
            <a:extLst>
              <a:ext uri="{FF2B5EF4-FFF2-40B4-BE49-F238E27FC236}">
                <a16:creationId xmlns:a16="http://schemas.microsoft.com/office/drawing/2014/main" id="{868A8611-EDD1-F542-A77C-8E56FD07C6A3}"/>
              </a:ext>
            </a:extLst>
          </p:cNvPr>
          <p:cNvGrpSpPr>
            <a:grpSpLocks/>
          </p:cNvGrpSpPr>
          <p:nvPr/>
        </p:nvGrpSpPr>
        <p:grpSpPr bwMode="auto">
          <a:xfrm>
            <a:off x="837257" y="3135897"/>
            <a:ext cx="2930525" cy="2774231"/>
            <a:chOff x="6094" y="237"/>
            <a:chExt cx="4247" cy="1473"/>
          </a:xfrm>
        </p:grpSpPr>
        <p:sp>
          <p:nvSpPr>
            <p:cNvPr id="26" name="Freeform 224">
              <a:extLst>
                <a:ext uri="{FF2B5EF4-FFF2-40B4-BE49-F238E27FC236}">
                  <a16:creationId xmlns:a16="http://schemas.microsoft.com/office/drawing/2014/main" id="{AB5BA95E-1033-2F40-8952-8E868A482271}"/>
                </a:ext>
              </a:extLst>
            </p:cNvPr>
            <p:cNvSpPr>
              <a:spLocks/>
            </p:cNvSpPr>
            <p:nvPr/>
          </p:nvSpPr>
          <p:spPr bwMode="auto">
            <a:xfrm>
              <a:off x="6094" y="237"/>
              <a:ext cx="4247" cy="1473"/>
            </a:xfrm>
            <a:custGeom>
              <a:avLst/>
              <a:gdLst>
                <a:gd name="T0" fmla="+- 0 10157 6094"/>
                <a:gd name="T1" fmla="*/ T0 w 4247"/>
                <a:gd name="T2" fmla="+- 0 237 237"/>
                <a:gd name="T3" fmla="*/ 237 h 1473"/>
                <a:gd name="T4" fmla="+- 0 6094 6094"/>
                <a:gd name="T5" fmla="*/ T4 w 4247"/>
                <a:gd name="T6" fmla="+- 0 237 237"/>
                <a:gd name="T7" fmla="*/ 237 h 1473"/>
                <a:gd name="T8" fmla="+- 0 6094 6094"/>
                <a:gd name="T9" fmla="*/ T8 w 4247"/>
                <a:gd name="T10" fmla="+- 0 1419 237"/>
                <a:gd name="T11" fmla="*/ 1419 h 1473"/>
                <a:gd name="T12" fmla="+- 0 8196 6094"/>
                <a:gd name="T13" fmla="*/ T12 w 4247"/>
                <a:gd name="T14" fmla="+- 0 1419 237"/>
                <a:gd name="T15" fmla="*/ 1419 h 1473"/>
                <a:gd name="T16" fmla="+- 0 8196 6094"/>
                <a:gd name="T17" fmla="*/ T16 w 4247"/>
                <a:gd name="T18" fmla="+- 0 1710 237"/>
                <a:gd name="T19" fmla="*/ 1710 h 1473"/>
                <a:gd name="T20" fmla="+- 0 9916 6094"/>
                <a:gd name="T21" fmla="*/ T20 w 4247"/>
                <a:gd name="T22" fmla="+- 0 1458 237"/>
                <a:gd name="T23" fmla="*/ 1458 h 1473"/>
                <a:gd name="T24" fmla="+- 0 10147 6094"/>
                <a:gd name="T25" fmla="*/ T24 w 4247"/>
                <a:gd name="T26" fmla="+- 0 1424 237"/>
                <a:gd name="T27" fmla="*/ 1424 h 1473"/>
                <a:gd name="T28" fmla="+- 0 10210 6094"/>
                <a:gd name="T29" fmla="*/ T28 w 4247"/>
                <a:gd name="T30" fmla="+- 0 1413 237"/>
                <a:gd name="T31" fmla="*/ 1413 h 1473"/>
                <a:gd name="T32" fmla="+- 0 10286 6094"/>
                <a:gd name="T33" fmla="*/ T32 w 4247"/>
                <a:gd name="T34" fmla="+- 0 1374 237"/>
                <a:gd name="T35" fmla="*/ 1374 h 1473"/>
                <a:gd name="T36" fmla="+- 0 10325 6094"/>
                <a:gd name="T37" fmla="*/ T36 w 4247"/>
                <a:gd name="T38" fmla="+- 0 1314 237"/>
                <a:gd name="T39" fmla="*/ 1314 h 1473"/>
                <a:gd name="T40" fmla="+- 0 10341 6094"/>
                <a:gd name="T41" fmla="*/ T40 w 4247"/>
                <a:gd name="T42" fmla="+- 0 1235 237"/>
                <a:gd name="T43" fmla="*/ 1235 h 1473"/>
                <a:gd name="T44" fmla="+- 0 10341 6094"/>
                <a:gd name="T45" fmla="*/ T44 w 4247"/>
                <a:gd name="T46" fmla="+- 0 421 237"/>
                <a:gd name="T47" fmla="*/ 421 h 1473"/>
                <a:gd name="T48" fmla="+- 0 10312 6094"/>
                <a:gd name="T49" fmla="*/ T48 w 4247"/>
                <a:gd name="T50" fmla="+- 0 315 237"/>
                <a:gd name="T51" fmla="*/ 315 h 1473"/>
                <a:gd name="T52" fmla="+- 0 10249 6094"/>
                <a:gd name="T53" fmla="*/ T52 w 4247"/>
                <a:gd name="T54" fmla="+- 0 260 237"/>
                <a:gd name="T55" fmla="*/ 260 h 1473"/>
                <a:gd name="T56" fmla="+- 0 10185 6094"/>
                <a:gd name="T57" fmla="*/ T56 w 4247"/>
                <a:gd name="T58" fmla="+- 0 240 237"/>
                <a:gd name="T59" fmla="*/ 240 h 1473"/>
                <a:gd name="T60" fmla="+- 0 10157 609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3" y="0"/>
                  </a:moveTo>
                  <a:lnTo>
                    <a:pt x="0" y="0"/>
                  </a:lnTo>
                  <a:lnTo>
                    <a:pt x="0" y="1182"/>
                  </a:lnTo>
                  <a:lnTo>
                    <a:pt x="2102" y="1182"/>
                  </a:lnTo>
                  <a:lnTo>
                    <a:pt x="2102" y="1473"/>
                  </a:lnTo>
                  <a:lnTo>
                    <a:pt x="3822" y="1221"/>
                  </a:lnTo>
                  <a:lnTo>
                    <a:pt x="4053" y="1187"/>
                  </a:lnTo>
                  <a:lnTo>
                    <a:pt x="4116" y="1176"/>
                  </a:lnTo>
                  <a:lnTo>
                    <a:pt x="4192" y="1137"/>
                  </a:lnTo>
                  <a:lnTo>
                    <a:pt x="4231" y="1077"/>
                  </a:lnTo>
                  <a:lnTo>
                    <a:pt x="4247" y="998"/>
                  </a:lnTo>
                  <a:lnTo>
                    <a:pt x="4247" y="184"/>
                  </a:lnTo>
                  <a:lnTo>
                    <a:pt x="4218" y="78"/>
                  </a:lnTo>
                  <a:lnTo>
                    <a:pt x="4155" y="23"/>
                  </a:lnTo>
                  <a:lnTo>
                    <a:pt x="4091" y="3"/>
                  </a:lnTo>
                  <a:lnTo>
                    <a:pt x="4063" y="0"/>
                  </a:lnTo>
                  <a:close/>
                </a:path>
              </a:pathLst>
            </a:custGeom>
            <a:solidFill>
              <a:srgbClr val="F794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dirty="0"/>
            </a:p>
          </p:txBody>
        </p:sp>
        <p:sp>
          <p:nvSpPr>
            <p:cNvPr id="27" name="Text Box 223">
              <a:extLst>
                <a:ext uri="{FF2B5EF4-FFF2-40B4-BE49-F238E27FC236}">
                  <a16:creationId xmlns:a16="http://schemas.microsoft.com/office/drawing/2014/main" id="{444DEDDC-C850-124B-93C5-7042AED91F53}"/>
                </a:ext>
              </a:extLst>
            </p:cNvPr>
            <p:cNvSpPr txBox="1">
              <a:spLocks/>
            </p:cNvSpPr>
            <p:nvPr/>
          </p:nvSpPr>
          <p:spPr bwMode="auto">
            <a:xfrm>
              <a:off x="6094" y="237"/>
              <a:ext cx="4247"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2880" marR="186690" algn="l">
                <a:lnSpc>
                  <a:spcPct val="115000"/>
                </a:lnSpc>
                <a:spcBef>
                  <a:spcPts val="750"/>
                </a:spcBef>
                <a:spcAft>
                  <a:spcPts val="0"/>
                </a:spcAft>
              </a:pPr>
              <a:br>
                <a:rPr lang="sv-SE" sz="1050" b="1" dirty="0">
                  <a:solidFill>
                    <a:srgbClr val="FFFFFF"/>
                  </a:solidFill>
                  <a:ea typeface="Verdana" panose="020B0604030504040204" pitchFamily="34" charset="0"/>
                  <a:cs typeface="Verdana" panose="020B0604030504040204" pitchFamily="34" charset="0"/>
                </a:rPr>
              </a:br>
              <a:r>
                <a:rPr lang="sv-SE" sz="1800" b="1" dirty="0">
                  <a:solidFill>
                    <a:srgbClr val="FFFFFF"/>
                  </a:solidFill>
                  <a:ea typeface="Verdana" panose="020B0604030504040204" pitchFamily="34" charset="0"/>
                  <a:cs typeface="Verdana" panose="020B0604030504040204" pitchFamily="34" charset="0"/>
                </a:rPr>
                <a:t>I. DIGITALI-SERINGSDRIVEN STRUKTUR-OMVANDLING INOM HÄLSO- OCH SJUKVÅRD</a:t>
              </a:r>
              <a:endParaRPr lang="sv-SE" sz="2400" b="1" dirty="0">
                <a:solidFill>
                  <a:srgbClr val="FFFFFF"/>
                </a:solidFill>
                <a:ea typeface="Verdana" panose="020B0604030504040204" pitchFamily="34" charset="0"/>
                <a:cs typeface="Verdana" panose="020B0604030504040204" pitchFamily="34" charset="0"/>
              </a:endParaRPr>
            </a:p>
            <a:p>
              <a:pPr marL="182880" marR="186690" algn="l">
                <a:lnSpc>
                  <a:spcPct val="115000"/>
                </a:lnSpc>
                <a:spcBef>
                  <a:spcPts val="750"/>
                </a:spcBef>
                <a:spcAft>
                  <a:spcPts val="0"/>
                </a:spcAft>
              </a:pPr>
              <a:endParaRPr lang="sv-SE" sz="1050" dirty="0">
                <a:effectLst/>
                <a:ea typeface="Verdana" panose="020B0604030504040204" pitchFamily="34" charset="0"/>
                <a:cs typeface="Verdana" panose="020B0604030504040204" pitchFamily="34" charset="0"/>
              </a:endParaRPr>
            </a:p>
          </p:txBody>
        </p:sp>
      </p:grpSp>
      <p:grpSp>
        <p:nvGrpSpPr>
          <p:cNvPr id="28" name="Group 225">
            <a:extLst>
              <a:ext uri="{FF2B5EF4-FFF2-40B4-BE49-F238E27FC236}">
                <a16:creationId xmlns:a16="http://schemas.microsoft.com/office/drawing/2014/main" id="{E166E875-287B-0842-9DEE-034DFDCA65DF}"/>
              </a:ext>
            </a:extLst>
          </p:cNvPr>
          <p:cNvGrpSpPr>
            <a:grpSpLocks/>
          </p:cNvGrpSpPr>
          <p:nvPr/>
        </p:nvGrpSpPr>
        <p:grpSpPr bwMode="auto">
          <a:xfrm>
            <a:off x="4322127" y="3135897"/>
            <a:ext cx="2930525" cy="2974256"/>
            <a:chOff x="1303" y="237"/>
            <a:chExt cx="4247" cy="1618"/>
          </a:xfrm>
        </p:grpSpPr>
        <p:sp>
          <p:nvSpPr>
            <p:cNvPr id="33" name="Freeform 227">
              <a:extLst>
                <a:ext uri="{FF2B5EF4-FFF2-40B4-BE49-F238E27FC236}">
                  <a16:creationId xmlns:a16="http://schemas.microsoft.com/office/drawing/2014/main" id="{F5902451-F8E7-C745-8278-FB99A716D607}"/>
                </a:ext>
              </a:extLst>
            </p:cNvPr>
            <p:cNvSpPr>
              <a:spLocks/>
            </p:cNvSpPr>
            <p:nvPr/>
          </p:nvSpPr>
          <p:spPr bwMode="auto">
            <a:xfrm>
              <a:off x="1303" y="237"/>
              <a:ext cx="4247" cy="1473"/>
            </a:xfrm>
            <a:custGeom>
              <a:avLst/>
              <a:gdLst>
                <a:gd name="T0" fmla="+- 0 5366 1304"/>
                <a:gd name="T1" fmla="*/ T0 w 4247"/>
                <a:gd name="T2" fmla="+- 0 237 237"/>
                <a:gd name="T3" fmla="*/ 237 h 1473"/>
                <a:gd name="T4" fmla="+- 0 1304 1304"/>
                <a:gd name="T5" fmla="*/ T4 w 4247"/>
                <a:gd name="T6" fmla="+- 0 237 237"/>
                <a:gd name="T7" fmla="*/ 237 h 1473"/>
                <a:gd name="T8" fmla="+- 0 1304 1304"/>
                <a:gd name="T9" fmla="*/ T8 w 4247"/>
                <a:gd name="T10" fmla="+- 0 1419 237"/>
                <a:gd name="T11" fmla="*/ 1419 h 1473"/>
                <a:gd name="T12" fmla="+- 0 3405 1304"/>
                <a:gd name="T13" fmla="*/ T12 w 4247"/>
                <a:gd name="T14" fmla="+- 0 1419 237"/>
                <a:gd name="T15" fmla="*/ 1419 h 1473"/>
                <a:gd name="T16" fmla="+- 0 3405 1304"/>
                <a:gd name="T17" fmla="*/ T16 w 4247"/>
                <a:gd name="T18" fmla="+- 0 1710 237"/>
                <a:gd name="T19" fmla="*/ 1710 h 1473"/>
                <a:gd name="T20" fmla="+- 0 5125 1304"/>
                <a:gd name="T21" fmla="*/ T20 w 4247"/>
                <a:gd name="T22" fmla="+- 0 1458 237"/>
                <a:gd name="T23" fmla="*/ 1458 h 1473"/>
                <a:gd name="T24" fmla="+- 0 5356 1304"/>
                <a:gd name="T25" fmla="*/ T24 w 4247"/>
                <a:gd name="T26" fmla="+- 0 1424 237"/>
                <a:gd name="T27" fmla="*/ 1424 h 1473"/>
                <a:gd name="T28" fmla="+- 0 5420 1304"/>
                <a:gd name="T29" fmla="*/ T28 w 4247"/>
                <a:gd name="T30" fmla="+- 0 1413 237"/>
                <a:gd name="T31" fmla="*/ 1413 h 1473"/>
                <a:gd name="T32" fmla="+- 0 5496 1304"/>
                <a:gd name="T33" fmla="*/ T32 w 4247"/>
                <a:gd name="T34" fmla="+- 0 1374 237"/>
                <a:gd name="T35" fmla="*/ 1374 h 1473"/>
                <a:gd name="T36" fmla="+- 0 5534 1304"/>
                <a:gd name="T37" fmla="*/ T36 w 4247"/>
                <a:gd name="T38" fmla="+- 0 1314 237"/>
                <a:gd name="T39" fmla="*/ 1314 h 1473"/>
                <a:gd name="T40" fmla="+- 0 5550 1304"/>
                <a:gd name="T41" fmla="*/ T40 w 4247"/>
                <a:gd name="T42" fmla="+- 0 1235 237"/>
                <a:gd name="T43" fmla="*/ 1235 h 1473"/>
                <a:gd name="T44" fmla="+- 0 5550 1304"/>
                <a:gd name="T45" fmla="*/ T44 w 4247"/>
                <a:gd name="T46" fmla="+- 0 421 237"/>
                <a:gd name="T47" fmla="*/ 421 h 1473"/>
                <a:gd name="T48" fmla="+- 0 5521 1304"/>
                <a:gd name="T49" fmla="*/ T48 w 4247"/>
                <a:gd name="T50" fmla="+- 0 315 237"/>
                <a:gd name="T51" fmla="*/ 315 h 1473"/>
                <a:gd name="T52" fmla="+- 0 5458 1304"/>
                <a:gd name="T53" fmla="*/ T52 w 4247"/>
                <a:gd name="T54" fmla="+- 0 260 237"/>
                <a:gd name="T55" fmla="*/ 260 h 1473"/>
                <a:gd name="T56" fmla="+- 0 5395 1304"/>
                <a:gd name="T57" fmla="*/ T56 w 4247"/>
                <a:gd name="T58" fmla="+- 0 240 237"/>
                <a:gd name="T59" fmla="*/ 240 h 1473"/>
                <a:gd name="T60" fmla="+- 0 5366 130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2" y="0"/>
                  </a:moveTo>
                  <a:lnTo>
                    <a:pt x="0" y="0"/>
                  </a:lnTo>
                  <a:lnTo>
                    <a:pt x="0" y="1182"/>
                  </a:lnTo>
                  <a:lnTo>
                    <a:pt x="2101" y="1182"/>
                  </a:lnTo>
                  <a:lnTo>
                    <a:pt x="2101" y="1473"/>
                  </a:lnTo>
                  <a:lnTo>
                    <a:pt x="3821" y="1221"/>
                  </a:lnTo>
                  <a:lnTo>
                    <a:pt x="4052" y="1187"/>
                  </a:lnTo>
                  <a:lnTo>
                    <a:pt x="4116" y="1176"/>
                  </a:lnTo>
                  <a:lnTo>
                    <a:pt x="4192" y="1137"/>
                  </a:lnTo>
                  <a:lnTo>
                    <a:pt x="4230" y="1077"/>
                  </a:lnTo>
                  <a:lnTo>
                    <a:pt x="4246" y="998"/>
                  </a:lnTo>
                  <a:lnTo>
                    <a:pt x="4246" y="184"/>
                  </a:lnTo>
                  <a:lnTo>
                    <a:pt x="4217" y="78"/>
                  </a:lnTo>
                  <a:lnTo>
                    <a:pt x="4154" y="23"/>
                  </a:lnTo>
                  <a:lnTo>
                    <a:pt x="4091" y="3"/>
                  </a:lnTo>
                  <a:lnTo>
                    <a:pt x="4062" y="0"/>
                  </a:lnTo>
                  <a:close/>
                </a:path>
              </a:pathLst>
            </a:custGeom>
            <a:solidFill>
              <a:srgbClr val="014C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dirty="0"/>
            </a:p>
          </p:txBody>
        </p:sp>
        <p:sp>
          <p:nvSpPr>
            <p:cNvPr id="34" name="Text Box 226">
              <a:extLst>
                <a:ext uri="{FF2B5EF4-FFF2-40B4-BE49-F238E27FC236}">
                  <a16:creationId xmlns:a16="http://schemas.microsoft.com/office/drawing/2014/main" id="{FCA36615-0F67-E74D-BFBB-A38BD354F70A}"/>
                </a:ext>
              </a:extLst>
            </p:cNvPr>
            <p:cNvSpPr txBox="1">
              <a:spLocks/>
            </p:cNvSpPr>
            <p:nvPr/>
          </p:nvSpPr>
          <p:spPr bwMode="auto">
            <a:xfrm>
              <a:off x="1303" y="237"/>
              <a:ext cx="4247" cy="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6690" marR="186690" algn="l">
                <a:lnSpc>
                  <a:spcPct val="115000"/>
                </a:lnSpc>
                <a:spcBef>
                  <a:spcPts val="750"/>
                </a:spcBef>
                <a:spcAft>
                  <a:spcPts val="0"/>
                </a:spcAft>
              </a:pPr>
              <a:br>
                <a:rPr lang="sv-SE" sz="1050" b="1" dirty="0">
                  <a:solidFill>
                    <a:srgbClr val="FFFFFF"/>
                  </a:solidFill>
                  <a:effectLst/>
                  <a:latin typeface="Georgia" panose="02040502050405020303" pitchFamily="18" charset="0"/>
                  <a:ea typeface="Georgia" panose="02040502050405020303" pitchFamily="18" charset="0"/>
                  <a:cs typeface="Georgia" panose="02040502050405020303" pitchFamily="18" charset="0"/>
                </a:rPr>
              </a:br>
              <a:r>
                <a:rPr lang="sv-SE" sz="1800" b="1" dirty="0">
                  <a:solidFill>
                    <a:srgbClr val="FFFFFF"/>
                  </a:solidFill>
                  <a:effectLst/>
                  <a:latin typeface="+mn-lt"/>
                  <a:ea typeface="Georgia" panose="02040502050405020303" pitchFamily="18" charset="0"/>
                  <a:cs typeface="Georgia" panose="02040502050405020303" pitchFamily="18" charset="0"/>
                </a:rPr>
                <a:t>II. </a:t>
              </a:r>
              <a:r>
                <a:rPr lang="sv-SE" sz="1800" b="1" dirty="0">
                  <a:solidFill>
                    <a:srgbClr val="FFFFFF"/>
                  </a:solidFill>
                  <a:latin typeface="+mn-lt"/>
                  <a:ea typeface="Verdana" panose="020B0604030504040204" pitchFamily="34" charset="0"/>
                </a:rPr>
                <a:t>NY TEKNOLOGI DEL AV PATIENT-ERS VARDAG OCH VÅRDENS UTVECK-LING ÅR 2040</a:t>
              </a:r>
              <a:endParaRPr lang="sv-SE" sz="1800" dirty="0">
                <a:effectLst/>
                <a:latin typeface="+mn-l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5167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54AA4768-F17E-9942-8C69-DB6B855BDD6F}"/>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764820A-FD7C-E94B-8F7B-0D36ECDE061F}"/>
              </a:ext>
            </a:extLst>
          </p:cNvPr>
          <p:cNvSpPr>
            <a:spLocks noGrp="1"/>
          </p:cNvSpPr>
          <p:nvPr>
            <p:ph type="sldNum" sz="quarter" idx="12"/>
          </p:nvPr>
        </p:nvSpPr>
        <p:spPr/>
        <p:txBody>
          <a:bodyPr/>
          <a:lstStyle/>
          <a:p>
            <a:fld id="{DDBEBB44-B4B5-45AD-87A9-3B8A569A17F0}" type="slidenum">
              <a:rPr lang="sv-SE" smtClean="0"/>
              <a:pPr/>
              <a:t>3</a:t>
            </a:fld>
            <a:endParaRPr lang="sv-SE" dirty="0"/>
          </a:p>
        </p:txBody>
      </p:sp>
      <p:grpSp>
        <p:nvGrpSpPr>
          <p:cNvPr id="8" name="Group 222">
            <a:extLst>
              <a:ext uri="{FF2B5EF4-FFF2-40B4-BE49-F238E27FC236}">
                <a16:creationId xmlns:a16="http://schemas.microsoft.com/office/drawing/2014/main" id="{274E735C-9B92-AA45-AB16-490AD8946DA5}"/>
              </a:ext>
            </a:extLst>
          </p:cNvPr>
          <p:cNvGrpSpPr>
            <a:grpSpLocks/>
          </p:cNvGrpSpPr>
          <p:nvPr/>
        </p:nvGrpSpPr>
        <p:grpSpPr bwMode="auto">
          <a:xfrm>
            <a:off x="3894782" y="2537409"/>
            <a:ext cx="4834881" cy="3564941"/>
            <a:chOff x="6094" y="237"/>
            <a:chExt cx="4247" cy="1473"/>
          </a:xfrm>
        </p:grpSpPr>
        <p:sp>
          <p:nvSpPr>
            <p:cNvPr id="9" name="Freeform 224">
              <a:extLst>
                <a:ext uri="{FF2B5EF4-FFF2-40B4-BE49-F238E27FC236}">
                  <a16:creationId xmlns:a16="http://schemas.microsoft.com/office/drawing/2014/main" id="{522FF722-6A5B-424A-B5AC-A671B94F961D}"/>
                </a:ext>
              </a:extLst>
            </p:cNvPr>
            <p:cNvSpPr>
              <a:spLocks/>
            </p:cNvSpPr>
            <p:nvPr/>
          </p:nvSpPr>
          <p:spPr bwMode="auto">
            <a:xfrm>
              <a:off x="6094" y="237"/>
              <a:ext cx="4247" cy="1473"/>
            </a:xfrm>
            <a:custGeom>
              <a:avLst/>
              <a:gdLst>
                <a:gd name="T0" fmla="+- 0 10157 6094"/>
                <a:gd name="T1" fmla="*/ T0 w 4247"/>
                <a:gd name="T2" fmla="+- 0 237 237"/>
                <a:gd name="T3" fmla="*/ 237 h 1473"/>
                <a:gd name="T4" fmla="+- 0 6094 6094"/>
                <a:gd name="T5" fmla="*/ T4 w 4247"/>
                <a:gd name="T6" fmla="+- 0 237 237"/>
                <a:gd name="T7" fmla="*/ 237 h 1473"/>
                <a:gd name="T8" fmla="+- 0 6094 6094"/>
                <a:gd name="T9" fmla="*/ T8 w 4247"/>
                <a:gd name="T10" fmla="+- 0 1419 237"/>
                <a:gd name="T11" fmla="*/ 1419 h 1473"/>
                <a:gd name="T12" fmla="+- 0 8196 6094"/>
                <a:gd name="T13" fmla="*/ T12 w 4247"/>
                <a:gd name="T14" fmla="+- 0 1419 237"/>
                <a:gd name="T15" fmla="*/ 1419 h 1473"/>
                <a:gd name="T16" fmla="+- 0 8196 6094"/>
                <a:gd name="T17" fmla="*/ T16 w 4247"/>
                <a:gd name="T18" fmla="+- 0 1710 237"/>
                <a:gd name="T19" fmla="*/ 1710 h 1473"/>
                <a:gd name="T20" fmla="+- 0 9916 6094"/>
                <a:gd name="T21" fmla="*/ T20 w 4247"/>
                <a:gd name="T22" fmla="+- 0 1458 237"/>
                <a:gd name="T23" fmla="*/ 1458 h 1473"/>
                <a:gd name="T24" fmla="+- 0 10147 6094"/>
                <a:gd name="T25" fmla="*/ T24 w 4247"/>
                <a:gd name="T26" fmla="+- 0 1424 237"/>
                <a:gd name="T27" fmla="*/ 1424 h 1473"/>
                <a:gd name="T28" fmla="+- 0 10210 6094"/>
                <a:gd name="T29" fmla="*/ T28 w 4247"/>
                <a:gd name="T30" fmla="+- 0 1413 237"/>
                <a:gd name="T31" fmla="*/ 1413 h 1473"/>
                <a:gd name="T32" fmla="+- 0 10286 6094"/>
                <a:gd name="T33" fmla="*/ T32 w 4247"/>
                <a:gd name="T34" fmla="+- 0 1374 237"/>
                <a:gd name="T35" fmla="*/ 1374 h 1473"/>
                <a:gd name="T36" fmla="+- 0 10325 6094"/>
                <a:gd name="T37" fmla="*/ T36 w 4247"/>
                <a:gd name="T38" fmla="+- 0 1314 237"/>
                <a:gd name="T39" fmla="*/ 1314 h 1473"/>
                <a:gd name="T40" fmla="+- 0 10341 6094"/>
                <a:gd name="T41" fmla="*/ T40 w 4247"/>
                <a:gd name="T42" fmla="+- 0 1235 237"/>
                <a:gd name="T43" fmla="*/ 1235 h 1473"/>
                <a:gd name="T44" fmla="+- 0 10341 6094"/>
                <a:gd name="T45" fmla="*/ T44 w 4247"/>
                <a:gd name="T46" fmla="+- 0 421 237"/>
                <a:gd name="T47" fmla="*/ 421 h 1473"/>
                <a:gd name="T48" fmla="+- 0 10312 6094"/>
                <a:gd name="T49" fmla="*/ T48 w 4247"/>
                <a:gd name="T50" fmla="+- 0 315 237"/>
                <a:gd name="T51" fmla="*/ 315 h 1473"/>
                <a:gd name="T52" fmla="+- 0 10249 6094"/>
                <a:gd name="T53" fmla="*/ T52 w 4247"/>
                <a:gd name="T54" fmla="+- 0 260 237"/>
                <a:gd name="T55" fmla="*/ 260 h 1473"/>
                <a:gd name="T56" fmla="+- 0 10185 6094"/>
                <a:gd name="T57" fmla="*/ T56 w 4247"/>
                <a:gd name="T58" fmla="+- 0 240 237"/>
                <a:gd name="T59" fmla="*/ 240 h 1473"/>
                <a:gd name="T60" fmla="+- 0 10157 609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3" y="0"/>
                  </a:moveTo>
                  <a:lnTo>
                    <a:pt x="0" y="0"/>
                  </a:lnTo>
                  <a:lnTo>
                    <a:pt x="0" y="1182"/>
                  </a:lnTo>
                  <a:lnTo>
                    <a:pt x="2102" y="1182"/>
                  </a:lnTo>
                  <a:lnTo>
                    <a:pt x="2102" y="1473"/>
                  </a:lnTo>
                  <a:lnTo>
                    <a:pt x="3822" y="1221"/>
                  </a:lnTo>
                  <a:lnTo>
                    <a:pt x="4053" y="1187"/>
                  </a:lnTo>
                  <a:lnTo>
                    <a:pt x="4116" y="1176"/>
                  </a:lnTo>
                  <a:lnTo>
                    <a:pt x="4192" y="1137"/>
                  </a:lnTo>
                  <a:lnTo>
                    <a:pt x="4231" y="1077"/>
                  </a:lnTo>
                  <a:lnTo>
                    <a:pt x="4247" y="998"/>
                  </a:lnTo>
                  <a:lnTo>
                    <a:pt x="4247" y="184"/>
                  </a:lnTo>
                  <a:lnTo>
                    <a:pt x="4218" y="78"/>
                  </a:lnTo>
                  <a:lnTo>
                    <a:pt x="4155" y="23"/>
                  </a:lnTo>
                  <a:lnTo>
                    <a:pt x="4091" y="3"/>
                  </a:lnTo>
                  <a:lnTo>
                    <a:pt x="4063" y="0"/>
                  </a:lnTo>
                  <a:close/>
                </a:path>
              </a:pathLst>
            </a:custGeom>
            <a:solidFill>
              <a:srgbClr val="F794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dirty="0"/>
            </a:p>
          </p:txBody>
        </p:sp>
        <p:sp>
          <p:nvSpPr>
            <p:cNvPr id="10" name="Text Box 223">
              <a:extLst>
                <a:ext uri="{FF2B5EF4-FFF2-40B4-BE49-F238E27FC236}">
                  <a16:creationId xmlns:a16="http://schemas.microsoft.com/office/drawing/2014/main" id="{2226EB3B-C84B-254F-9BE5-CA5278BC8F71}"/>
                </a:ext>
              </a:extLst>
            </p:cNvPr>
            <p:cNvSpPr txBox="1">
              <a:spLocks/>
            </p:cNvSpPr>
            <p:nvPr/>
          </p:nvSpPr>
          <p:spPr bwMode="auto">
            <a:xfrm>
              <a:off x="6094" y="237"/>
              <a:ext cx="4247"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2880" marR="186690" algn="l">
                <a:lnSpc>
                  <a:spcPct val="115000"/>
                </a:lnSpc>
                <a:spcBef>
                  <a:spcPts val="750"/>
                </a:spcBef>
                <a:spcAft>
                  <a:spcPts val="0"/>
                </a:spcAft>
              </a:pPr>
              <a:br>
                <a:rPr lang="sv-SE" sz="1050" b="1" dirty="0">
                  <a:solidFill>
                    <a:srgbClr val="FFFFFF"/>
                  </a:solidFill>
                  <a:ea typeface="Verdana" panose="020B0604030504040204" pitchFamily="34" charset="0"/>
                  <a:cs typeface="Verdana" panose="020B0604030504040204" pitchFamily="34" charset="0"/>
                </a:rPr>
              </a:br>
              <a:r>
                <a:rPr lang="sv-SE" sz="2400" b="1" dirty="0">
                  <a:solidFill>
                    <a:srgbClr val="FFFFFF"/>
                  </a:solidFill>
                  <a:ea typeface="Verdana" panose="020B0604030504040204" pitchFamily="34" charset="0"/>
                  <a:cs typeface="Verdana" panose="020B0604030504040204" pitchFamily="34" charset="0"/>
                </a:rPr>
                <a:t>I. DIGITALISERINGS-DRIVEN STRUKTUR-OMVANDLING INOM HÄLSO- OCH SJUKVÅRD</a:t>
              </a:r>
              <a:endParaRPr lang="sv-SE" sz="3200" b="1" dirty="0">
                <a:solidFill>
                  <a:srgbClr val="FFFFFF"/>
                </a:solidFill>
                <a:ea typeface="Verdana" panose="020B0604030504040204" pitchFamily="34" charset="0"/>
                <a:cs typeface="Verdana" panose="020B0604030504040204" pitchFamily="34" charset="0"/>
              </a:endParaRPr>
            </a:p>
            <a:p>
              <a:pPr marL="182880" marR="186690" algn="l">
                <a:lnSpc>
                  <a:spcPct val="115000"/>
                </a:lnSpc>
                <a:spcBef>
                  <a:spcPts val="750"/>
                </a:spcBef>
                <a:spcAft>
                  <a:spcPts val="0"/>
                </a:spcAft>
              </a:pPr>
              <a:endParaRPr lang="sv-SE" sz="1050" dirty="0">
                <a:effectLs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28712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0947D16-E96C-674D-9CD6-784FACC4BEC9}"/>
              </a:ext>
            </a:extLst>
          </p:cNvPr>
          <p:cNvSpPr>
            <a:spLocks noGrp="1"/>
          </p:cNvSpPr>
          <p:nvPr>
            <p:ph idx="1"/>
          </p:nvPr>
        </p:nvSpPr>
        <p:spPr>
          <a:xfrm>
            <a:off x="848939" y="3283457"/>
            <a:ext cx="10874047" cy="1329795"/>
          </a:xfrm>
        </p:spPr>
        <p:txBody>
          <a:bodyPr/>
          <a:lstStyle/>
          <a:p>
            <a:pPr marL="19050" lvl="1" indent="0">
              <a:lnSpc>
                <a:spcPct val="130000"/>
              </a:lnSpc>
              <a:spcBef>
                <a:spcPts val="500"/>
              </a:spcBef>
              <a:spcAft>
                <a:spcPts val="200"/>
              </a:spcAft>
              <a:buSzPct val="100000"/>
              <a:buNone/>
            </a:pPr>
            <a:r>
              <a:rPr lang="sv-SE" sz="2400" dirty="0"/>
              <a:t>Vad tänker du på när du hör begreppet digitaliseringsdriven strukturomvandling inom hälso- och sjukvård? </a:t>
            </a:r>
          </a:p>
          <a:p>
            <a:pPr marL="0" indent="0">
              <a:buNone/>
            </a:pPr>
            <a:endParaRPr lang="sv-SE" sz="2000" dirty="0"/>
          </a:p>
        </p:txBody>
      </p:sp>
      <p:sp>
        <p:nvSpPr>
          <p:cNvPr id="5" name="Platshållare för sidfot 4">
            <a:extLst>
              <a:ext uri="{FF2B5EF4-FFF2-40B4-BE49-F238E27FC236}">
                <a16:creationId xmlns:a16="http://schemas.microsoft.com/office/drawing/2014/main" id="{00EC59A3-CD0B-4B4A-AAAA-7810FE5F37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FB3F310-9D62-9F4E-8BC8-C9AD210CB796}"/>
              </a:ext>
            </a:extLst>
          </p:cNvPr>
          <p:cNvSpPr>
            <a:spLocks noGrp="1"/>
          </p:cNvSpPr>
          <p:nvPr>
            <p:ph type="sldNum" sz="quarter" idx="12"/>
          </p:nvPr>
        </p:nvSpPr>
        <p:spPr/>
        <p:txBody>
          <a:bodyPr/>
          <a:lstStyle/>
          <a:p>
            <a:fld id="{DDBEBB44-B4B5-45AD-87A9-3B8A569A17F0}" type="slidenum">
              <a:rPr lang="sv-SE" smtClean="0"/>
              <a:pPr/>
              <a:t>4</a:t>
            </a:fld>
            <a:endParaRPr lang="sv-SE" dirty="0"/>
          </a:p>
        </p:txBody>
      </p:sp>
      <p:sp>
        <p:nvSpPr>
          <p:cNvPr id="7" name="Rubrik 1">
            <a:extLst>
              <a:ext uri="{FF2B5EF4-FFF2-40B4-BE49-F238E27FC236}">
                <a16:creationId xmlns:a16="http://schemas.microsoft.com/office/drawing/2014/main" id="{7C0B6DD4-D0F6-BB4E-879F-C2B0CA98C0CB}"/>
              </a:ext>
            </a:extLst>
          </p:cNvPr>
          <p:cNvSpPr>
            <a:spLocks noGrp="1"/>
          </p:cNvSpPr>
          <p:nvPr>
            <p:ph type="title"/>
          </p:nvPr>
        </p:nvSpPr>
        <p:spPr>
          <a:xfrm>
            <a:off x="848939" y="1408136"/>
            <a:ext cx="11044613" cy="836613"/>
          </a:xfrm>
        </p:spPr>
        <p:txBody>
          <a:bodyPr/>
          <a:lstStyle/>
          <a:p>
            <a:r>
              <a:rPr lang="sv-SE" dirty="0"/>
              <a:t>Reflektera och diskutera</a:t>
            </a:r>
          </a:p>
        </p:txBody>
      </p:sp>
    </p:spTree>
    <p:extLst>
      <p:ext uri="{BB962C8B-B14F-4D97-AF65-F5344CB8AC3E}">
        <p14:creationId xmlns:p14="http://schemas.microsoft.com/office/powerpoint/2010/main" val="267727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C36238F3-6D8D-A148-94CE-3743774A1C9A}"/>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0982E0AD-8833-0943-886B-AF5D7295AAB0}"/>
              </a:ext>
            </a:extLst>
          </p:cNvPr>
          <p:cNvSpPr>
            <a:spLocks noGrp="1"/>
          </p:cNvSpPr>
          <p:nvPr>
            <p:ph type="sldNum" sz="quarter" idx="12"/>
          </p:nvPr>
        </p:nvSpPr>
        <p:spPr/>
        <p:txBody>
          <a:bodyPr/>
          <a:lstStyle/>
          <a:p>
            <a:fld id="{DDBEBB44-B4B5-45AD-87A9-3B8A569A17F0}" type="slidenum">
              <a:rPr lang="sv-SE" smtClean="0"/>
              <a:pPr/>
              <a:t>5</a:t>
            </a:fld>
            <a:endParaRPr lang="sv-SE" dirty="0"/>
          </a:p>
        </p:txBody>
      </p:sp>
      <p:sp>
        <p:nvSpPr>
          <p:cNvPr id="9" name="Rektangel 8">
            <a:extLst>
              <a:ext uri="{FF2B5EF4-FFF2-40B4-BE49-F238E27FC236}">
                <a16:creationId xmlns:a16="http://schemas.microsoft.com/office/drawing/2014/main" id="{C4B54748-FDA7-E540-9D52-36B13AB0200A}"/>
              </a:ext>
            </a:extLst>
          </p:cNvPr>
          <p:cNvSpPr/>
          <p:nvPr/>
        </p:nvSpPr>
        <p:spPr>
          <a:xfrm>
            <a:off x="635937" y="2300330"/>
            <a:ext cx="10210801" cy="4708981"/>
          </a:xfrm>
          <a:prstGeom prst="rect">
            <a:avLst/>
          </a:prstGeom>
        </p:spPr>
        <p:txBody>
          <a:bodyPr wrap="square">
            <a:spAutoFit/>
          </a:bodyPr>
          <a:lstStyle/>
          <a:p>
            <a:pPr marL="285750" indent="-285750" algn="l">
              <a:buFont typeface="Arial" panose="020B0604020202020204" pitchFamily="34" charset="0"/>
              <a:buChar char="•"/>
            </a:pPr>
            <a:r>
              <a:rPr lang="sv-SE" sz="1800" b="1" dirty="0">
                <a:ea typeface="Verdana" panose="020B0604030504040204" pitchFamily="34" charset="0"/>
                <a:cs typeface="Verdana" panose="020B0604030504040204" pitchFamily="34" charset="0"/>
              </a:rPr>
              <a:t>Utbredd digitalisering. </a:t>
            </a:r>
            <a:r>
              <a:rPr lang="sv-SE" sz="1800" dirty="0">
                <a:ea typeface="Verdana" panose="020B0604030504040204" pitchFamily="34" charset="0"/>
                <a:cs typeface="Verdana" panose="020B0604030504040204" pitchFamily="34" charset="0"/>
              </a:rPr>
              <a:t>Sverige</a:t>
            </a:r>
            <a:r>
              <a:rPr lang="sv-SE" sz="1800" b="1" dirty="0">
                <a:ea typeface="Verdana" panose="020B0604030504040204" pitchFamily="34" charset="0"/>
                <a:cs typeface="Verdana" panose="020B0604030504040204" pitchFamily="34" charset="0"/>
              </a:rPr>
              <a:t> </a:t>
            </a:r>
            <a:r>
              <a:rPr lang="sv-SE" sz="1800" dirty="0">
                <a:ea typeface="Verdana" panose="020B0604030504040204" pitchFamily="34" charset="0"/>
                <a:cs typeface="Verdana" panose="020B0604030504040204" pitchFamily="34" charset="0"/>
              </a:rPr>
              <a:t>är en av de främsta digitala </a:t>
            </a:r>
            <a:br>
              <a:rPr lang="sv-SE" sz="1800" dirty="0">
                <a:ea typeface="Verdana" panose="020B0604030504040204" pitchFamily="34" charset="0"/>
                <a:cs typeface="Verdana" panose="020B0604030504040204" pitchFamily="34" charset="0"/>
              </a:rPr>
            </a:br>
            <a:r>
              <a:rPr lang="sv-SE" sz="1800" dirty="0">
                <a:ea typeface="Verdana" panose="020B0604030504040204" pitchFamily="34" charset="0"/>
                <a:cs typeface="Verdana" panose="020B0604030504040204" pitchFamily="34" charset="0"/>
              </a:rPr>
              <a:t>ekonomierna i EU och invånarna känner sig överlag delaktiga </a:t>
            </a:r>
            <a:br>
              <a:rPr lang="sv-SE" sz="1800" dirty="0">
                <a:ea typeface="Verdana" panose="020B0604030504040204" pitchFamily="34" charset="0"/>
                <a:cs typeface="Verdana" panose="020B0604030504040204" pitchFamily="34" charset="0"/>
              </a:rPr>
            </a:br>
            <a:r>
              <a:rPr lang="sv-SE" sz="1800" dirty="0">
                <a:ea typeface="Verdana" panose="020B0604030504040204" pitchFamily="34" charset="0"/>
                <a:cs typeface="Verdana" panose="020B0604030504040204" pitchFamily="34" charset="0"/>
              </a:rPr>
              <a:t>i det digitala samhället</a:t>
            </a:r>
          </a:p>
          <a:p>
            <a:pPr marL="285750" indent="-285750" algn="l">
              <a:buFont typeface="Arial" panose="020B0604020202020204" pitchFamily="34" charset="0"/>
              <a:buChar char="•"/>
            </a:pPr>
            <a:r>
              <a:rPr lang="sv-SE" sz="1800" b="1" dirty="0"/>
              <a:t>Användningen av digitala e-hälsotjänster </a:t>
            </a:r>
            <a:r>
              <a:rPr lang="sv-SE" sz="1800" dirty="0"/>
              <a:t>ökar men det</a:t>
            </a:r>
            <a:br>
              <a:rPr lang="sv-SE" sz="1800" dirty="0"/>
            </a:br>
            <a:r>
              <a:rPr lang="sv-SE" sz="1800" dirty="0"/>
              <a:t> finns ingen tydlig bild av effekterna</a:t>
            </a:r>
          </a:p>
          <a:p>
            <a:pPr marL="285750" indent="-285750" algn="l">
              <a:buFont typeface="Arial" panose="020B0604020202020204" pitchFamily="34" charset="0"/>
              <a:buChar char="•"/>
            </a:pPr>
            <a:r>
              <a:rPr lang="sv-SE" sz="1800" b="1" dirty="0">
                <a:ea typeface="Verdana" panose="020B0604030504040204" pitchFamily="34" charset="0"/>
                <a:cs typeface="Verdana" panose="020B0604030504040204" pitchFamily="34" charset="0"/>
              </a:rPr>
              <a:t>Välmående- och hälsoappar ökar. </a:t>
            </a:r>
            <a:r>
              <a:rPr lang="sv-SE" sz="1800" dirty="0">
                <a:ea typeface="Verdana" panose="020B0604030504040204" pitchFamily="34" charset="0"/>
                <a:cs typeface="Verdana" panose="020B0604030504040204" pitchFamily="34" charset="0"/>
              </a:rPr>
              <a:t>Det finns ingen samlad bild eller kartläggning av användningen</a:t>
            </a:r>
          </a:p>
          <a:p>
            <a:pPr marL="285750" indent="-285750" algn="l">
              <a:buFont typeface="Arial" panose="020B0604020202020204" pitchFamily="34" charset="0"/>
              <a:buChar char="•"/>
            </a:pPr>
            <a:r>
              <a:rPr lang="sv-SE" sz="1800" b="1" dirty="0"/>
              <a:t>Data samlas in av </a:t>
            </a:r>
            <a:r>
              <a:rPr lang="sv-SE" sz="1800" b="1" dirty="0">
                <a:ea typeface="Verdana" panose="020B0604030504040204" pitchFamily="34" charset="0"/>
                <a:cs typeface="Verdana" panose="020B0604030504040204" pitchFamily="34" charset="0"/>
              </a:rPr>
              <a:t>stora teknologibolag</a:t>
            </a:r>
            <a:r>
              <a:rPr lang="sv-SE" sz="1800" dirty="0">
                <a:ea typeface="Verdana" panose="020B0604030504040204" pitchFamily="34" charset="0"/>
                <a:cs typeface="Verdana" panose="020B0604030504040204" pitchFamily="34" charset="0"/>
              </a:rPr>
              <a:t> som blir underlag i utvecklingen av nästa generations avancerade smarta produkter </a:t>
            </a:r>
          </a:p>
          <a:p>
            <a:pPr marL="285750" indent="-285750" algn="l">
              <a:buFont typeface="Arial" panose="020B0604020202020204" pitchFamily="34" charset="0"/>
              <a:buChar char="•"/>
            </a:pPr>
            <a:r>
              <a:rPr lang="sv-SE" sz="1800" b="1" dirty="0">
                <a:ea typeface="Verdana" panose="020B0604030504040204" pitchFamily="34" charset="0"/>
                <a:cs typeface="Verdana" panose="020B0604030504040204" pitchFamily="34" charset="0"/>
              </a:rPr>
              <a:t>Många</a:t>
            </a:r>
            <a:r>
              <a:rPr lang="sv-SE" sz="1800" dirty="0">
                <a:ea typeface="Verdana" panose="020B0604030504040204" pitchFamily="34" charset="0"/>
                <a:cs typeface="Verdana" panose="020B0604030504040204" pitchFamily="34" charset="0"/>
              </a:rPr>
              <a:t> </a:t>
            </a:r>
            <a:r>
              <a:rPr lang="sv-SE" sz="1800" b="1" dirty="0">
                <a:ea typeface="Verdana" panose="020B0604030504040204" pitchFamily="34" charset="0"/>
                <a:cs typeface="Verdana" panose="020B0604030504040204" pitchFamily="34" charset="0"/>
              </a:rPr>
              <a:t>offentliga aktörer arbetar </a:t>
            </a:r>
            <a:r>
              <a:rPr lang="sv-SE" sz="1800" dirty="0">
                <a:ea typeface="Verdana" panose="020B0604030504040204" pitchFamily="34" charset="0"/>
                <a:cs typeface="Verdana" panose="020B0604030504040204" pitchFamily="34" charset="0"/>
              </a:rPr>
              <a:t>med digitaliseringsfrågor och AI-kartläggning men definitioner och tolkningar är olika</a:t>
            </a:r>
          </a:p>
          <a:p>
            <a:pPr marL="285750" indent="-285750" algn="l">
              <a:buFont typeface="Arial" panose="020B0604020202020204" pitchFamily="34" charset="0"/>
              <a:buChar char="•"/>
            </a:pPr>
            <a:r>
              <a:rPr lang="sv-SE" sz="1800" b="1" dirty="0"/>
              <a:t>Samverkan och digitalisering </a:t>
            </a:r>
            <a:r>
              <a:rPr lang="sv-SE" sz="1800" dirty="0"/>
              <a:t>över vårdgivargränser är beroende av att det finns incitament för detta</a:t>
            </a:r>
          </a:p>
          <a:p>
            <a:pPr marL="342900" indent="-342900" algn="l">
              <a:buFont typeface="Arial" panose="020B0604020202020204" pitchFamily="34" charset="0"/>
              <a:buChar char="•"/>
            </a:pPr>
            <a:endParaRPr lang="sv-SE" sz="1400" dirty="0">
              <a:ea typeface="Verdana" panose="020B0604030504040204" pitchFamily="34" charset="0"/>
              <a:cs typeface="Verdana" panose="020B0604030504040204" pitchFamily="34" charset="0"/>
            </a:endParaRPr>
          </a:p>
        </p:txBody>
      </p:sp>
      <p:sp>
        <p:nvSpPr>
          <p:cNvPr id="10" name="Rubrik 1">
            <a:extLst>
              <a:ext uri="{FF2B5EF4-FFF2-40B4-BE49-F238E27FC236}">
                <a16:creationId xmlns:a16="http://schemas.microsoft.com/office/drawing/2014/main" id="{E3F876BE-E2B8-154B-968C-56236009F349}"/>
              </a:ext>
            </a:extLst>
          </p:cNvPr>
          <p:cNvSpPr>
            <a:spLocks noGrp="1"/>
          </p:cNvSpPr>
          <p:nvPr>
            <p:ph type="title"/>
          </p:nvPr>
        </p:nvSpPr>
        <p:spPr>
          <a:xfrm>
            <a:off x="718457" y="1494691"/>
            <a:ext cx="11175095" cy="750058"/>
          </a:xfrm>
        </p:spPr>
        <p:txBody>
          <a:bodyPr/>
          <a:lstStyle/>
          <a:p>
            <a:r>
              <a:rPr lang="sv-SE" sz="3200" spc="300" dirty="0"/>
              <a:t>Välfärdens möjligheter och utmaningar 2020 </a:t>
            </a:r>
            <a:endParaRPr lang="sv-SE" dirty="0"/>
          </a:p>
        </p:txBody>
      </p:sp>
      <p:grpSp>
        <p:nvGrpSpPr>
          <p:cNvPr id="11" name="Group 222">
            <a:extLst>
              <a:ext uri="{FF2B5EF4-FFF2-40B4-BE49-F238E27FC236}">
                <a16:creationId xmlns:a16="http://schemas.microsoft.com/office/drawing/2014/main" id="{9EF520F6-5918-F64A-A3EA-2850F0075D21}"/>
              </a:ext>
            </a:extLst>
          </p:cNvPr>
          <p:cNvGrpSpPr>
            <a:grpSpLocks/>
          </p:cNvGrpSpPr>
          <p:nvPr/>
        </p:nvGrpSpPr>
        <p:grpSpPr bwMode="auto">
          <a:xfrm>
            <a:off x="9278778" y="2559295"/>
            <a:ext cx="2614774" cy="1207276"/>
            <a:chOff x="6094" y="237"/>
            <a:chExt cx="2549" cy="1473"/>
          </a:xfrm>
        </p:grpSpPr>
        <p:sp>
          <p:nvSpPr>
            <p:cNvPr id="12" name="Freeform 224">
              <a:extLst>
                <a:ext uri="{FF2B5EF4-FFF2-40B4-BE49-F238E27FC236}">
                  <a16:creationId xmlns:a16="http://schemas.microsoft.com/office/drawing/2014/main" id="{2E5EB997-D7A8-F047-9E18-AF626F671684}"/>
                </a:ext>
              </a:extLst>
            </p:cNvPr>
            <p:cNvSpPr>
              <a:spLocks/>
            </p:cNvSpPr>
            <p:nvPr/>
          </p:nvSpPr>
          <p:spPr bwMode="auto">
            <a:xfrm>
              <a:off x="6094" y="237"/>
              <a:ext cx="2549" cy="1473"/>
            </a:xfrm>
            <a:custGeom>
              <a:avLst/>
              <a:gdLst>
                <a:gd name="T0" fmla="+- 0 10157 6094"/>
                <a:gd name="T1" fmla="*/ T0 w 4247"/>
                <a:gd name="T2" fmla="+- 0 237 237"/>
                <a:gd name="T3" fmla="*/ 237 h 1473"/>
                <a:gd name="T4" fmla="+- 0 6094 6094"/>
                <a:gd name="T5" fmla="*/ T4 w 4247"/>
                <a:gd name="T6" fmla="+- 0 237 237"/>
                <a:gd name="T7" fmla="*/ 237 h 1473"/>
                <a:gd name="T8" fmla="+- 0 6094 6094"/>
                <a:gd name="T9" fmla="*/ T8 w 4247"/>
                <a:gd name="T10" fmla="+- 0 1419 237"/>
                <a:gd name="T11" fmla="*/ 1419 h 1473"/>
                <a:gd name="T12" fmla="+- 0 8196 6094"/>
                <a:gd name="T13" fmla="*/ T12 w 4247"/>
                <a:gd name="T14" fmla="+- 0 1419 237"/>
                <a:gd name="T15" fmla="*/ 1419 h 1473"/>
                <a:gd name="T16" fmla="+- 0 8196 6094"/>
                <a:gd name="T17" fmla="*/ T16 w 4247"/>
                <a:gd name="T18" fmla="+- 0 1710 237"/>
                <a:gd name="T19" fmla="*/ 1710 h 1473"/>
                <a:gd name="T20" fmla="+- 0 9916 6094"/>
                <a:gd name="T21" fmla="*/ T20 w 4247"/>
                <a:gd name="T22" fmla="+- 0 1458 237"/>
                <a:gd name="T23" fmla="*/ 1458 h 1473"/>
                <a:gd name="T24" fmla="+- 0 10147 6094"/>
                <a:gd name="T25" fmla="*/ T24 w 4247"/>
                <a:gd name="T26" fmla="+- 0 1424 237"/>
                <a:gd name="T27" fmla="*/ 1424 h 1473"/>
                <a:gd name="T28" fmla="+- 0 10210 6094"/>
                <a:gd name="T29" fmla="*/ T28 w 4247"/>
                <a:gd name="T30" fmla="+- 0 1413 237"/>
                <a:gd name="T31" fmla="*/ 1413 h 1473"/>
                <a:gd name="T32" fmla="+- 0 10286 6094"/>
                <a:gd name="T33" fmla="*/ T32 w 4247"/>
                <a:gd name="T34" fmla="+- 0 1374 237"/>
                <a:gd name="T35" fmla="*/ 1374 h 1473"/>
                <a:gd name="T36" fmla="+- 0 10325 6094"/>
                <a:gd name="T37" fmla="*/ T36 w 4247"/>
                <a:gd name="T38" fmla="+- 0 1314 237"/>
                <a:gd name="T39" fmla="*/ 1314 h 1473"/>
                <a:gd name="T40" fmla="+- 0 10341 6094"/>
                <a:gd name="T41" fmla="*/ T40 w 4247"/>
                <a:gd name="T42" fmla="+- 0 1235 237"/>
                <a:gd name="T43" fmla="*/ 1235 h 1473"/>
                <a:gd name="T44" fmla="+- 0 10341 6094"/>
                <a:gd name="T45" fmla="*/ T44 w 4247"/>
                <a:gd name="T46" fmla="+- 0 421 237"/>
                <a:gd name="T47" fmla="*/ 421 h 1473"/>
                <a:gd name="T48" fmla="+- 0 10312 6094"/>
                <a:gd name="T49" fmla="*/ T48 w 4247"/>
                <a:gd name="T50" fmla="+- 0 315 237"/>
                <a:gd name="T51" fmla="*/ 315 h 1473"/>
                <a:gd name="T52" fmla="+- 0 10249 6094"/>
                <a:gd name="T53" fmla="*/ T52 w 4247"/>
                <a:gd name="T54" fmla="+- 0 260 237"/>
                <a:gd name="T55" fmla="*/ 260 h 1473"/>
                <a:gd name="T56" fmla="+- 0 10185 6094"/>
                <a:gd name="T57" fmla="*/ T56 w 4247"/>
                <a:gd name="T58" fmla="+- 0 240 237"/>
                <a:gd name="T59" fmla="*/ 240 h 1473"/>
                <a:gd name="T60" fmla="+- 0 10157 609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3" y="0"/>
                  </a:moveTo>
                  <a:lnTo>
                    <a:pt x="0" y="0"/>
                  </a:lnTo>
                  <a:lnTo>
                    <a:pt x="0" y="1182"/>
                  </a:lnTo>
                  <a:lnTo>
                    <a:pt x="2102" y="1182"/>
                  </a:lnTo>
                  <a:lnTo>
                    <a:pt x="2102" y="1473"/>
                  </a:lnTo>
                  <a:lnTo>
                    <a:pt x="3822" y="1221"/>
                  </a:lnTo>
                  <a:lnTo>
                    <a:pt x="4053" y="1187"/>
                  </a:lnTo>
                  <a:lnTo>
                    <a:pt x="4116" y="1176"/>
                  </a:lnTo>
                  <a:lnTo>
                    <a:pt x="4192" y="1137"/>
                  </a:lnTo>
                  <a:lnTo>
                    <a:pt x="4231" y="1077"/>
                  </a:lnTo>
                  <a:lnTo>
                    <a:pt x="4247" y="998"/>
                  </a:lnTo>
                  <a:lnTo>
                    <a:pt x="4247" y="184"/>
                  </a:lnTo>
                  <a:lnTo>
                    <a:pt x="4218" y="78"/>
                  </a:lnTo>
                  <a:lnTo>
                    <a:pt x="4155" y="23"/>
                  </a:lnTo>
                  <a:lnTo>
                    <a:pt x="4091" y="3"/>
                  </a:lnTo>
                  <a:lnTo>
                    <a:pt x="4063" y="0"/>
                  </a:lnTo>
                  <a:close/>
                </a:path>
              </a:pathLst>
            </a:custGeom>
            <a:solidFill>
              <a:srgbClr val="F794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dirty="0"/>
            </a:p>
          </p:txBody>
        </p:sp>
        <p:sp>
          <p:nvSpPr>
            <p:cNvPr id="13" name="Text Box 223">
              <a:extLst>
                <a:ext uri="{FF2B5EF4-FFF2-40B4-BE49-F238E27FC236}">
                  <a16:creationId xmlns:a16="http://schemas.microsoft.com/office/drawing/2014/main" id="{A7DB44C0-DC60-9246-9661-22B3660D7558}"/>
                </a:ext>
              </a:extLst>
            </p:cNvPr>
            <p:cNvSpPr txBox="1">
              <a:spLocks/>
            </p:cNvSpPr>
            <p:nvPr/>
          </p:nvSpPr>
          <p:spPr bwMode="auto">
            <a:xfrm>
              <a:off x="6094" y="237"/>
              <a:ext cx="2549"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2880" marR="186690" algn="l">
                <a:lnSpc>
                  <a:spcPct val="115000"/>
                </a:lnSpc>
                <a:spcBef>
                  <a:spcPts val="750"/>
                </a:spcBef>
                <a:spcAft>
                  <a:spcPts val="0"/>
                </a:spcAft>
              </a:pPr>
              <a:br>
                <a:rPr lang="sv-SE" sz="1050" b="1" dirty="0">
                  <a:solidFill>
                    <a:srgbClr val="FFFFFF"/>
                  </a:solidFill>
                  <a:ea typeface="Verdana" panose="020B0604030504040204" pitchFamily="34" charset="0"/>
                  <a:cs typeface="Verdana" panose="020B0604030504040204" pitchFamily="34" charset="0"/>
                </a:rPr>
              </a:br>
              <a:r>
                <a:rPr lang="sv-SE" sz="2400" b="1" dirty="0">
                  <a:solidFill>
                    <a:srgbClr val="FFFFFF"/>
                  </a:solidFill>
                  <a:ea typeface="Verdana" panose="020B0604030504040204" pitchFamily="34" charset="0"/>
                  <a:cs typeface="Verdana" panose="020B0604030504040204" pitchFamily="34" charset="0"/>
                </a:rPr>
                <a:t>Gå igenom!</a:t>
              </a:r>
              <a:endParaRPr lang="sv-SE" sz="3200" b="1" dirty="0">
                <a:solidFill>
                  <a:srgbClr val="FFFFFF"/>
                </a:solidFill>
                <a:ea typeface="Verdana" panose="020B0604030504040204" pitchFamily="34" charset="0"/>
                <a:cs typeface="Verdana" panose="020B0604030504040204" pitchFamily="34" charset="0"/>
              </a:endParaRPr>
            </a:p>
            <a:p>
              <a:pPr marL="182880" marR="186690" algn="l">
                <a:lnSpc>
                  <a:spcPct val="115000"/>
                </a:lnSpc>
                <a:spcBef>
                  <a:spcPts val="750"/>
                </a:spcBef>
                <a:spcAft>
                  <a:spcPts val="0"/>
                </a:spcAft>
              </a:pPr>
              <a:endParaRPr lang="sv-SE" sz="1050" dirty="0">
                <a:effectLs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60236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00EC59A3-CD0B-4B4A-AAAA-7810FE5F37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FB3F310-9D62-9F4E-8BC8-C9AD210CB796}"/>
              </a:ext>
            </a:extLst>
          </p:cNvPr>
          <p:cNvSpPr>
            <a:spLocks noGrp="1"/>
          </p:cNvSpPr>
          <p:nvPr>
            <p:ph type="sldNum" sz="quarter" idx="12"/>
          </p:nvPr>
        </p:nvSpPr>
        <p:spPr/>
        <p:txBody>
          <a:bodyPr/>
          <a:lstStyle/>
          <a:p>
            <a:fld id="{DDBEBB44-B4B5-45AD-87A9-3B8A569A17F0}" type="slidenum">
              <a:rPr lang="sv-SE" smtClean="0"/>
              <a:pPr/>
              <a:t>6</a:t>
            </a:fld>
            <a:endParaRPr lang="sv-SE" dirty="0"/>
          </a:p>
        </p:txBody>
      </p:sp>
      <p:sp>
        <p:nvSpPr>
          <p:cNvPr id="7" name="textruta 6">
            <a:extLst>
              <a:ext uri="{FF2B5EF4-FFF2-40B4-BE49-F238E27FC236}">
                <a16:creationId xmlns:a16="http://schemas.microsoft.com/office/drawing/2014/main" id="{31762028-2707-2041-8AA1-F04111B941BF}"/>
              </a:ext>
            </a:extLst>
          </p:cNvPr>
          <p:cNvSpPr txBox="1"/>
          <p:nvPr/>
        </p:nvSpPr>
        <p:spPr>
          <a:xfrm>
            <a:off x="848939" y="3686774"/>
            <a:ext cx="8976036" cy="836613"/>
          </a:xfrm>
          <a:prstGeom prst="rect">
            <a:avLst/>
          </a:prstGeom>
          <a:noFill/>
        </p:spPr>
        <p:txBody>
          <a:bodyPr wrap="square" rtlCol="0">
            <a:noAutofit/>
          </a:bodyPr>
          <a:lstStyle/>
          <a:p>
            <a:pPr algn="l"/>
            <a:r>
              <a:rPr lang="sv-SE" sz="2400" dirty="0">
                <a:latin typeface="+mn-lt"/>
                <a:ea typeface="+mn-ea"/>
              </a:rPr>
              <a:t>Saknas det några möjligheter eller utmaningar? </a:t>
            </a:r>
            <a:endParaRPr lang="sv-SE" sz="2000" dirty="0"/>
          </a:p>
          <a:p>
            <a:pPr algn="l"/>
            <a:endParaRPr lang="sv-SE" dirty="0"/>
          </a:p>
        </p:txBody>
      </p:sp>
      <p:sp>
        <p:nvSpPr>
          <p:cNvPr id="9" name="Rubrik 1">
            <a:extLst>
              <a:ext uri="{FF2B5EF4-FFF2-40B4-BE49-F238E27FC236}">
                <a16:creationId xmlns:a16="http://schemas.microsoft.com/office/drawing/2014/main" id="{689F846A-4E04-1548-B2E9-714CC7713062}"/>
              </a:ext>
            </a:extLst>
          </p:cNvPr>
          <p:cNvSpPr>
            <a:spLocks noGrp="1"/>
          </p:cNvSpPr>
          <p:nvPr>
            <p:ph type="title"/>
          </p:nvPr>
        </p:nvSpPr>
        <p:spPr>
          <a:xfrm>
            <a:off x="848939" y="1408136"/>
            <a:ext cx="11044613" cy="836613"/>
          </a:xfrm>
        </p:spPr>
        <p:txBody>
          <a:bodyPr/>
          <a:lstStyle/>
          <a:p>
            <a:r>
              <a:rPr lang="sv-SE" dirty="0"/>
              <a:t>Reflektera och diskutera</a:t>
            </a:r>
          </a:p>
        </p:txBody>
      </p:sp>
    </p:spTree>
    <p:extLst>
      <p:ext uri="{BB962C8B-B14F-4D97-AF65-F5344CB8AC3E}">
        <p14:creationId xmlns:p14="http://schemas.microsoft.com/office/powerpoint/2010/main" val="97680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54AA4768-F17E-9942-8C69-DB6B855BDD6F}"/>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764820A-FD7C-E94B-8F7B-0D36ECDE061F}"/>
              </a:ext>
            </a:extLst>
          </p:cNvPr>
          <p:cNvSpPr>
            <a:spLocks noGrp="1"/>
          </p:cNvSpPr>
          <p:nvPr>
            <p:ph type="sldNum" sz="quarter" idx="12"/>
          </p:nvPr>
        </p:nvSpPr>
        <p:spPr/>
        <p:txBody>
          <a:bodyPr/>
          <a:lstStyle/>
          <a:p>
            <a:fld id="{DDBEBB44-B4B5-45AD-87A9-3B8A569A17F0}" type="slidenum">
              <a:rPr lang="sv-SE" smtClean="0"/>
              <a:pPr/>
              <a:t>7</a:t>
            </a:fld>
            <a:endParaRPr lang="sv-SE" dirty="0"/>
          </a:p>
        </p:txBody>
      </p:sp>
      <p:grpSp>
        <p:nvGrpSpPr>
          <p:cNvPr id="7" name="Group 225">
            <a:extLst>
              <a:ext uri="{FF2B5EF4-FFF2-40B4-BE49-F238E27FC236}">
                <a16:creationId xmlns:a16="http://schemas.microsoft.com/office/drawing/2014/main" id="{3FD3602F-CB27-FA41-B4E1-5A6AF1C55EAE}"/>
              </a:ext>
            </a:extLst>
          </p:cNvPr>
          <p:cNvGrpSpPr>
            <a:grpSpLocks/>
          </p:cNvGrpSpPr>
          <p:nvPr/>
        </p:nvGrpSpPr>
        <p:grpSpPr bwMode="auto">
          <a:xfrm>
            <a:off x="3908469" y="2564383"/>
            <a:ext cx="4930730" cy="3998778"/>
            <a:chOff x="1303" y="237"/>
            <a:chExt cx="4247" cy="1618"/>
          </a:xfrm>
        </p:grpSpPr>
        <p:sp>
          <p:nvSpPr>
            <p:cNvPr id="8" name="Freeform 227">
              <a:extLst>
                <a:ext uri="{FF2B5EF4-FFF2-40B4-BE49-F238E27FC236}">
                  <a16:creationId xmlns:a16="http://schemas.microsoft.com/office/drawing/2014/main" id="{21ABFC48-3991-0942-818F-5EA7262F92A5}"/>
                </a:ext>
              </a:extLst>
            </p:cNvPr>
            <p:cNvSpPr>
              <a:spLocks/>
            </p:cNvSpPr>
            <p:nvPr/>
          </p:nvSpPr>
          <p:spPr bwMode="auto">
            <a:xfrm>
              <a:off x="1303" y="237"/>
              <a:ext cx="4247" cy="1473"/>
            </a:xfrm>
            <a:custGeom>
              <a:avLst/>
              <a:gdLst>
                <a:gd name="T0" fmla="+- 0 5366 1304"/>
                <a:gd name="T1" fmla="*/ T0 w 4247"/>
                <a:gd name="T2" fmla="+- 0 237 237"/>
                <a:gd name="T3" fmla="*/ 237 h 1473"/>
                <a:gd name="T4" fmla="+- 0 1304 1304"/>
                <a:gd name="T5" fmla="*/ T4 w 4247"/>
                <a:gd name="T6" fmla="+- 0 237 237"/>
                <a:gd name="T7" fmla="*/ 237 h 1473"/>
                <a:gd name="T8" fmla="+- 0 1304 1304"/>
                <a:gd name="T9" fmla="*/ T8 w 4247"/>
                <a:gd name="T10" fmla="+- 0 1419 237"/>
                <a:gd name="T11" fmla="*/ 1419 h 1473"/>
                <a:gd name="T12" fmla="+- 0 3405 1304"/>
                <a:gd name="T13" fmla="*/ T12 w 4247"/>
                <a:gd name="T14" fmla="+- 0 1419 237"/>
                <a:gd name="T15" fmla="*/ 1419 h 1473"/>
                <a:gd name="T16" fmla="+- 0 3405 1304"/>
                <a:gd name="T17" fmla="*/ T16 w 4247"/>
                <a:gd name="T18" fmla="+- 0 1710 237"/>
                <a:gd name="T19" fmla="*/ 1710 h 1473"/>
                <a:gd name="T20" fmla="+- 0 5125 1304"/>
                <a:gd name="T21" fmla="*/ T20 w 4247"/>
                <a:gd name="T22" fmla="+- 0 1458 237"/>
                <a:gd name="T23" fmla="*/ 1458 h 1473"/>
                <a:gd name="T24" fmla="+- 0 5356 1304"/>
                <a:gd name="T25" fmla="*/ T24 w 4247"/>
                <a:gd name="T26" fmla="+- 0 1424 237"/>
                <a:gd name="T27" fmla="*/ 1424 h 1473"/>
                <a:gd name="T28" fmla="+- 0 5420 1304"/>
                <a:gd name="T29" fmla="*/ T28 w 4247"/>
                <a:gd name="T30" fmla="+- 0 1413 237"/>
                <a:gd name="T31" fmla="*/ 1413 h 1473"/>
                <a:gd name="T32" fmla="+- 0 5496 1304"/>
                <a:gd name="T33" fmla="*/ T32 w 4247"/>
                <a:gd name="T34" fmla="+- 0 1374 237"/>
                <a:gd name="T35" fmla="*/ 1374 h 1473"/>
                <a:gd name="T36" fmla="+- 0 5534 1304"/>
                <a:gd name="T37" fmla="*/ T36 w 4247"/>
                <a:gd name="T38" fmla="+- 0 1314 237"/>
                <a:gd name="T39" fmla="*/ 1314 h 1473"/>
                <a:gd name="T40" fmla="+- 0 5550 1304"/>
                <a:gd name="T41" fmla="*/ T40 w 4247"/>
                <a:gd name="T42" fmla="+- 0 1235 237"/>
                <a:gd name="T43" fmla="*/ 1235 h 1473"/>
                <a:gd name="T44" fmla="+- 0 5550 1304"/>
                <a:gd name="T45" fmla="*/ T44 w 4247"/>
                <a:gd name="T46" fmla="+- 0 421 237"/>
                <a:gd name="T47" fmla="*/ 421 h 1473"/>
                <a:gd name="T48" fmla="+- 0 5521 1304"/>
                <a:gd name="T49" fmla="*/ T48 w 4247"/>
                <a:gd name="T50" fmla="+- 0 315 237"/>
                <a:gd name="T51" fmla="*/ 315 h 1473"/>
                <a:gd name="T52" fmla="+- 0 5458 1304"/>
                <a:gd name="T53" fmla="*/ T52 w 4247"/>
                <a:gd name="T54" fmla="+- 0 260 237"/>
                <a:gd name="T55" fmla="*/ 260 h 1473"/>
                <a:gd name="T56" fmla="+- 0 5395 1304"/>
                <a:gd name="T57" fmla="*/ T56 w 4247"/>
                <a:gd name="T58" fmla="+- 0 240 237"/>
                <a:gd name="T59" fmla="*/ 240 h 1473"/>
                <a:gd name="T60" fmla="+- 0 5366 130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2" y="0"/>
                  </a:moveTo>
                  <a:lnTo>
                    <a:pt x="0" y="0"/>
                  </a:lnTo>
                  <a:lnTo>
                    <a:pt x="0" y="1182"/>
                  </a:lnTo>
                  <a:lnTo>
                    <a:pt x="2101" y="1182"/>
                  </a:lnTo>
                  <a:lnTo>
                    <a:pt x="2101" y="1473"/>
                  </a:lnTo>
                  <a:lnTo>
                    <a:pt x="3821" y="1221"/>
                  </a:lnTo>
                  <a:lnTo>
                    <a:pt x="4052" y="1187"/>
                  </a:lnTo>
                  <a:lnTo>
                    <a:pt x="4116" y="1176"/>
                  </a:lnTo>
                  <a:lnTo>
                    <a:pt x="4192" y="1137"/>
                  </a:lnTo>
                  <a:lnTo>
                    <a:pt x="4230" y="1077"/>
                  </a:lnTo>
                  <a:lnTo>
                    <a:pt x="4246" y="998"/>
                  </a:lnTo>
                  <a:lnTo>
                    <a:pt x="4246" y="184"/>
                  </a:lnTo>
                  <a:lnTo>
                    <a:pt x="4217" y="78"/>
                  </a:lnTo>
                  <a:lnTo>
                    <a:pt x="4154" y="23"/>
                  </a:lnTo>
                  <a:lnTo>
                    <a:pt x="4091" y="3"/>
                  </a:lnTo>
                  <a:lnTo>
                    <a:pt x="4062" y="0"/>
                  </a:lnTo>
                  <a:close/>
                </a:path>
              </a:pathLst>
            </a:custGeom>
            <a:solidFill>
              <a:srgbClr val="014C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2400" dirty="0"/>
            </a:p>
          </p:txBody>
        </p:sp>
        <p:sp>
          <p:nvSpPr>
            <p:cNvPr id="9" name="Text Box 226">
              <a:extLst>
                <a:ext uri="{FF2B5EF4-FFF2-40B4-BE49-F238E27FC236}">
                  <a16:creationId xmlns:a16="http://schemas.microsoft.com/office/drawing/2014/main" id="{BD299671-CA59-F745-AFEF-42824ACC7714}"/>
                </a:ext>
              </a:extLst>
            </p:cNvPr>
            <p:cNvSpPr txBox="1">
              <a:spLocks/>
            </p:cNvSpPr>
            <p:nvPr/>
          </p:nvSpPr>
          <p:spPr bwMode="auto">
            <a:xfrm>
              <a:off x="1303" y="237"/>
              <a:ext cx="4247" cy="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6690" marR="186690" algn="l">
                <a:lnSpc>
                  <a:spcPct val="115000"/>
                </a:lnSpc>
                <a:spcBef>
                  <a:spcPts val="750"/>
                </a:spcBef>
                <a:spcAft>
                  <a:spcPts val="0"/>
                </a:spcAft>
              </a:pPr>
              <a:br>
                <a:rPr lang="sv-SE" sz="2400" b="1" dirty="0">
                  <a:solidFill>
                    <a:srgbClr val="FFFFFF"/>
                  </a:solidFill>
                  <a:effectLst/>
                  <a:latin typeface="Georgia" panose="02040502050405020303" pitchFamily="18" charset="0"/>
                  <a:ea typeface="Georgia" panose="02040502050405020303" pitchFamily="18" charset="0"/>
                  <a:cs typeface="Georgia" panose="02040502050405020303" pitchFamily="18" charset="0"/>
                </a:rPr>
              </a:br>
              <a:r>
                <a:rPr lang="sv-SE" sz="2400" b="1" dirty="0">
                  <a:solidFill>
                    <a:srgbClr val="FFFFFF"/>
                  </a:solidFill>
                  <a:effectLst/>
                  <a:latin typeface="+mn-lt"/>
                  <a:ea typeface="Georgia" panose="02040502050405020303" pitchFamily="18" charset="0"/>
                  <a:cs typeface="Georgia" panose="02040502050405020303" pitchFamily="18" charset="0"/>
                </a:rPr>
                <a:t>II. </a:t>
              </a:r>
              <a:r>
                <a:rPr lang="sv-SE" sz="2400" b="1" dirty="0">
                  <a:solidFill>
                    <a:srgbClr val="FFFFFF"/>
                  </a:solidFill>
                  <a:latin typeface="+mn-lt"/>
                  <a:ea typeface="Verdana" panose="020B0604030504040204" pitchFamily="34" charset="0"/>
                </a:rPr>
                <a:t>NY TEKNOLOGI DEL AV PATIENTERS VARDAG OCH VÅRDENS UTVECK-LING ÅR 2040</a:t>
              </a:r>
              <a:endParaRPr lang="sv-SE" sz="2400" dirty="0">
                <a:effectLst/>
                <a:latin typeface="+mn-l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6400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00EC59A3-CD0B-4B4A-AAAA-7810FE5F37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FB3F310-9D62-9F4E-8BC8-C9AD210CB796}"/>
              </a:ext>
            </a:extLst>
          </p:cNvPr>
          <p:cNvSpPr>
            <a:spLocks noGrp="1"/>
          </p:cNvSpPr>
          <p:nvPr>
            <p:ph type="sldNum" sz="quarter" idx="12"/>
          </p:nvPr>
        </p:nvSpPr>
        <p:spPr/>
        <p:txBody>
          <a:bodyPr/>
          <a:lstStyle/>
          <a:p>
            <a:fld id="{DDBEBB44-B4B5-45AD-87A9-3B8A569A17F0}" type="slidenum">
              <a:rPr lang="sv-SE" smtClean="0"/>
              <a:pPr/>
              <a:t>8</a:t>
            </a:fld>
            <a:endParaRPr lang="sv-SE" dirty="0"/>
          </a:p>
        </p:txBody>
      </p:sp>
      <p:sp>
        <p:nvSpPr>
          <p:cNvPr id="7" name="textruta 6">
            <a:extLst>
              <a:ext uri="{FF2B5EF4-FFF2-40B4-BE49-F238E27FC236}">
                <a16:creationId xmlns:a16="http://schemas.microsoft.com/office/drawing/2014/main" id="{31762028-2707-2041-8AA1-F04111B941BF}"/>
              </a:ext>
            </a:extLst>
          </p:cNvPr>
          <p:cNvSpPr txBox="1"/>
          <p:nvPr/>
        </p:nvSpPr>
        <p:spPr>
          <a:xfrm>
            <a:off x="848939" y="2204022"/>
            <a:ext cx="10634224" cy="836613"/>
          </a:xfrm>
          <a:prstGeom prst="rect">
            <a:avLst/>
          </a:prstGeom>
          <a:noFill/>
        </p:spPr>
        <p:txBody>
          <a:bodyPr wrap="square" rtlCol="0">
            <a:noAutofit/>
          </a:bodyPr>
          <a:lstStyle/>
          <a:p>
            <a:pPr algn="l"/>
            <a:r>
              <a:rPr lang="sv-SE" sz="2400" dirty="0">
                <a:latin typeface="+mn-lt"/>
                <a:ea typeface="+mn-ea"/>
              </a:rPr>
              <a:t>Tror att någon av följande teknologier kommer att påverka hälso- och sjukvård framtill år 2040? </a:t>
            </a:r>
          </a:p>
          <a:p>
            <a:pPr algn="l"/>
            <a:endParaRPr lang="sv-SE" sz="2000" dirty="0"/>
          </a:p>
          <a:p>
            <a:pPr algn="l"/>
            <a:endParaRPr lang="sv-SE" dirty="0"/>
          </a:p>
        </p:txBody>
      </p:sp>
      <p:sp>
        <p:nvSpPr>
          <p:cNvPr id="9" name="Rubrik 1">
            <a:extLst>
              <a:ext uri="{FF2B5EF4-FFF2-40B4-BE49-F238E27FC236}">
                <a16:creationId xmlns:a16="http://schemas.microsoft.com/office/drawing/2014/main" id="{689F846A-4E04-1548-B2E9-714CC7713062}"/>
              </a:ext>
            </a:extLst>
          </p:cNvPr>
          <p:cNvSpPr>
            <a:spLocks noGrp="1"/>
          </p:cNvSpPr>
          <p:nvPr>
            <p:ph type="title"/>
          </p:nvPr>
        </p:nvSpPr>
        <p:spPr>
          <a:xfrm>
            <a:off x="848939" y="1408136"/>
            <a:ext cx="11044613" cy="836613"/>
          </a:xfrm>
        </p:spPr>
        <p:txBody>
          <a:bodyPr/>
          <a:lstStyle/>
          <a:p>
            <a:r>
              <a:rPr lang="sv-SE" dirty="0"/>
              <a:t>Reflektera och diskutera</a:t>
            </a:r>
          </a:p>
        </p:txBody>
      </p:sp>
      <p:sp>
        <p:nvSpPr>
          <p:cNvPr id="8" name="Platshållare för innehåll 2">
            <a:extLst>
              <a:ext uri="{FF2B5EF4-FFF2-40B4-BE49-F238E27FC236}">
                <a16:creationId xmlns:a16="http://schemas.microsoft.com/office/drawing/2014/main" id="{64ECE667-6090-8942-BD6D-A34424D1B88E}"/>
              </a:ext>
            </a:extLst>
          </p:cNvPr>
          <p:cNvSpPr>
            <a:spLocks noGrp="1"/>
          </p:cNvSpPr>
          <p:nvPr>
            <p:ph idx="1"/>
          </p:nvPr>
        </p:nvSpPr>
        <p:spPr>
          <a:xfrm>
            <a:off x="1061590" y="3752270"/>
            <a:ext cx="4361015" cy="5545960"/>
          </a:xfrm>
        </p:spPr>
        <p:txBody>
          <a:bodyPr/>
          <a:lstStyle/>
          <a:p>
            <a:pPr>
              <a:spcBef>
                <a:spcPts val="0"/>
              </a:spcBef>
              <a:spcAft>
                <a:spcPts val="0"/>
              </a:spcAft>
              <a:buFont typeface="+mj-lt"/>
              <a:buAutoNum type="arabicPeriod"/>
            </a:pPr>
            <a:r>
              <a:rPr lang="sv-SE" sz="1800" dirty="0"/>
              <a:t>Artificiell Intelligens (AI), inkl. maskininlärning</a:t>
            </a:r>
          </a:p>
          <a:p>
            <a:pPr>
              <a:spcBef>
                <a:spcPts val="0"/>
              </a:spcBef>
              <a:spcAft>
                <a:spcPts val="0"/>
              </a:spcAft>
              <a:buFont typeface="+mj-lt"/>
              <a:buAutoNum type="arabicPeriod"/>
            </a:pPr>
            <a:r>
              <a:rPr lang="sv-SE" sz="1800" dirty="0"/>
              <a:t>Automatisering &amp; Robotisering</a:t>
            </a:r>
          </a:p>
          <a:p>
            <a:pPr>
              <a:spcBef>
                <a:spcPts val="0"/>
              </a:spcBef>
              <a:spcAft>
                <a:spcPts val="0"/>
              </a:spcAft>
              <a:buFont typeface="+mj-lt"/>
              <a:buAutoNum type="arabicPeriod"/>
            </a:pPr>
            <a:r>
              <a:rPr lang="sv-SE" sz="1800" dirty="0"/>
              <a:t>Bioelektronisk medicin</a:t>
            </a:r>
          </a:p>
          <a:p>
            <a:pPr>
              <a:spcBef>
                <a:spcPts val="0"/>
              </a:spcBef>
              <a:spcAft>
                <a:spcPts val="0"/>
              </a:spcAft>
              <a:buFont typeface="+mj-lt"/>
              <a:buAutoNum type="arabicPeriod"/>
            </a:pPr>
            <a:r>
              <a:rPr lang="sv-SE" sz="1800" dirty="0"/>
              <a:t>Internet of things (IoT)</a:t>
            </a:r>
          </a:p>
          <a:p>
            <a:pPr>
              <a:spcBef>
                <a:spcPts val="0"/>
              </a:spcBef>
              <a:spcAft>
                <a:spcPts val="0"/>
              </a:spcAft>
              <a:buFont typeface="+mj-lt"/>
              <a:buAutoNum type="arabicPeriod"/>
            </a:pPr>
            <a:r>
              <a:rPr lang="sv-SE" sz="1800" dirty="0"/>
              <a:t>Kvantdatorer</a:t>
            </a:r>
          </a:p>
          <a:p>
            <a:pPr marL="0" indent="0">
              <a:spcBef>
                <a:spcPts val="0"/>
              </a:spcBef>
              <a:spcAft>
                <a:spcPts val="0"/>
              </a:spcAft>
              <a:buNone/>
            </a:pPr>
            <a:endParaRPr lang="sv-SE" sz="1800" dirty="0"/>
          </a:p>
          <a:p>
            <a:pPr>
              <a:spcBef>
                <a:spcPts val="0"/>
              </a:spcBef>
              <a:spcAft>
                <a:spcPts val="0"/>
              </a:spcAft>
              <a:buFont typeface="Arial" panose="020B0604020202020204" pitchFamily="34" charset="0"/>
              <a:buChar char="•"/>
            </a:pPr>
            <a:endParaRPr lang="sv-SE" sz="1400" dirty="0"/>
          </a:p>
        </p:txBody>
      </p:sp>
      <p:sp>
        <p:nvSpPr>
          <p:cNvPr id="10" name="Platshållare för innehåll 2">
            <a:extLst>
              <a:ext uri="{FF2B5EF4-FFF2-40B4-BE49-F238E27FC236}">
                <a16:creationId xmlns:a16="http://schemas.microsoft.com/office/drawing/2014/main" id="{58F452FB-8FAC-9241-B283-B3FFD92C9B2E}"/>
              </a:ext>
            </a:extLst>
          </p:cNvPr>
          <p:cNvSpPr txBox="1">
            <a:spLocks/>
          </p:cNvSpPr>
          <p:nvPr/>
        </p:nvSpPr>
        <p:spPr bwMode="auto">
          <a:xfrm>
            <a:off x="6371245" y="3726200"/>
            <a:ext cx="5149147" cy="554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a:spcBef>
                <a:spcPts val="0"/>
              </a:spcBef>
              <a:spcAft>
                <a:spcPts val="0"/>
              </a:spcAft>
              <a:buFont typeface="+mj-lt"/>
              <a:buAutoNum type="arabicPeriod" startAt="6"/>
            </a:pPr>
            <a:r>
              <a:rPr lang="sv-SE" sz="1800" kern="0" dirty="0"/>
              <a:t>Nanoteknik, </a:t>
            </a:r>
            <a:r>
              <a:rPr lang="sv-SE" sz="1800" kern="0" dirty="0" err="1"/>
              <a:t>nanomedicin</a:t>
            </a:r>
            <a:endParaRPr lang="sv-SE" sz="1800" kern="0" dirty="0"/>
          </a:p>
          <a:p>
            <a:pPr>
              <a:spcBef>
                <a:spcPts val="0"/>
              </a:spcBef>
              <a:spcAft>
                <a:spcPts val="0"/>
              </a:spcAft>
              <a:buFont typeface="+mj-lt"/>
              <a:buAutoNum type="arabicPeriod" startAt="6"/>
            </a:pPr>
            <a:r>
              <a:rPr lang="sv-SE" sz="1800" kern="0" dirty="0"/>
              <a:t>Nästa fas av mobila telekommunikationsstandarder t.ex 5G</a:t>
            </a:r>
          </a:p>
          <a:p>
            <a:pPr>
              <a:spcBef>
                <a:spcPts val="0"/>
              </a:spcBef>
              <a:spcAft>
                <a:spcPts val="0"/>
              </a:spcAft>
              <a:buFont typeface="+mj-lt"/>
              <a:buAutoNum type="arabicPeriod" startAt="6"/>
            </a:pPr>
            <a:r>
              <a:rPr lang="sv-SE" sz="1800" kern="0" dirty="0"/>
              <a:t>Virtual reality (VR), Augmented reality (AR)</a:t>
            </a:r>
          </a:p>
          <a:p>
            <a:pPr>
              <a:spcBef>
                <a:spcPts val="0"/>
              </a:spcBef>
              <a:spcAft>
                <a:spcPts val="0"/>
              </a:spcAft>
              <a:buFont typeface="+mj-lt"/>
              <a:buAutoNum type="arabicPeriod" startAt="6"/>
            </a:pPr>
            <a:r>
              <a:rPr lang="sv-SE" sz="1800" kern="0" dirty="0"/>
              <a:t>3D-,4D-printing, </a:t>
            </a:r>
            <a:r>
              <a:rPr lang="sv-SE" sz="1800" kern="0" dirty="0" err="1"/>
              <a:t>bioprinting</a:t>
            </a:r>
            <a:endParaRPr lang="sv-SE" sz="1800" kern="0" dirty="0"/>
          </a:p>
          <a:p>
            <a:pPr>
              <a:spcBef>
                <a:spcPts val="0"/>
              </a:spcBef>
              <a:spcAft>
                <a:spcPts val="0"/>
              </a:spcAft>
              <a:buFont typeface="+mj-lt"/>
              <a:buAutoNum type="arabicPeriod" startAt="6"/>
            </a:pPr>
            <a:r>
              <a:rPr lang="sv-SE" sz="1800" i="1" kern="0" dirty="0"/>
              <a:t> Annat? Ange vad.</a:t>
            </a:r>
          </a:p>
          <a:p>
            <a:pPr>
              <a:spcBef>
                <a:spcPts val="0"/>
              </a:spcBef>
              <a:spcAft>
                <a:spcPts val="0"/>
              </a:spcAft>
              <a:buFont typeface="Arial" panose="020B0604020202020204" pitchFamily="34" charset="0"/>
              <a:buChar char="•"/>
            </a:pPr>
            <a:endParaRPr lang="sv-SE" sz="1400" kern="0" dirty="0"/>
          </a:p>
        </p:txBody>
      </p:sp>
    </p:spTree>
    <p:extLst>
      <p:ext uri="{BB962C8B-B14F-4D97-AF65-F5344CB8AC3E}">
        <p14:creationId xmlns:p14="http://schemas.microsoft.com/office/powerpoint/2010/main" val="11546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2A08A90-B41B-49BD-B17E-2C08C2FE896D}"/>
              </a:ext>
            </a:extLst>
          </p:cNvPr>
          <p:cNvSpPr>
            <a:spLocks noGrp="1"/>
          </p:cNvSpPr>
          <p:nvPr>
            <p:ph type="sldNum" sz="quarter" idx="12"/>
          </p:nvPr>
        </p:nvSpPr>
        <p:spPr/>
        <p:txBody>
          <a:bodyPr/>
          <a:lstStyle/>
          <a:p>
            <a:pPr eaLnBrk="0" fontAlgn="base" hangingPunct="0">
              <a:spcAft>
                <a:spcPct val="0"/>
              </a:spcAft>
              <a:defRPr/>
            </a:pPr>
            <a:fld id="{DDBEBB44-B4B5-45AD-87A9-3B8A569A17F0}" type="slidenum">
              <a:rPr lang="sv-SE">
                <a:solidFill>
                  <a:srgbClr val="000000"/>
                </a:solidFill>
                <a:latin typeface="Verdana" pitchFamily="34" charset="0"/>
                <a:ea typeface="Geneva" pitchFamily="1" charset="-128"/>
              </a:rPr>
              <a:pPr eaLnBrk="0" fontAlgn="base" hangingPunct="0">
                <a:spcAft>
                  <a:spcPct val="0"/>
                </a:spcAft>
                <a:defRPr/>
              </a:pPr>
              <a:t>9</a:t>
            </a:fld>
            <a:endParaRPr lang="sv-SE" dirty="0">
              <a:solidFill>
                <a:srgbClr val="000000"/>
              </a:solidFill>
              <a:latin typeface="Verdana" pitchFamily="34" charset="0"/>
              <a:ea typeface="Geneva" pitchFamily="1" charset="-128"/>
            </a:endParaRPr>
          </a:p>
        </p:txBody>
      </p:sp>
      <p:pic>
        <p:nvPicPr>
          <p:cNvPr id="12" name="Bildobjekt 11">
            <a:extLst>
              <a:ext uri="{FF2B5EF4-FFF2-40B4-BE49-F238E27FC236}">
                <a16:creationId xmlns:a16="http://schemas.microsoft.com/office/drawing/2014/main" id="{2D15731D-2975-4F14-8B6F-79D0AB72E976}"/>
              </a:ext>
            </a:extLst>
          </p:cNvPr>
          <p:cNvPicPr>
            <a:picLocks noChangeAspect="1"/>
          </p:cNvPicPr>
          <p:nvPr/>
        </p:nvPicPr>
        <p:blipFill>
          <a:blip r:embed="rId3"/>
          <a:stretch>
            <a:fillRect/>
          </a:stretch>
        </p:blipFill>
        <p:spPr>
          <a:xfrm>
            <a:off x="2921674" y="2373561"/>
            <a:ext cx="5940615" cy="4202203"/>
          </a:xfrm>
          <a:prstGeom prst="rect">
            <a:avLst/>
          </a:prstGeom>
        </p:spPr>
      </p:pic>
      <p:grpSp>
        <p:nvGrpSpPr>
          <p:cNvPr id="17" name="Group 225">
            <a:extLst>
              <a:ext uri="{FF2B5EF4-FFF2-40B4-BE49-F238E27FC236}">
                <a16:creationId xmlns:a16="http://schemas.microsoft.com/office/drawing/2014/main" id="{42B7EF60-DA34-C34C-9119-13A894131CAC}"/>
              </a:ext>
            </a:extLst>
          </p:cNvPr>
          <p:cNvGrpSpPr>
            <a:grpSpLocks/>
          </p:cNvGrpSpPr>
          <p:nvPr/>
        </p:nvGrpSpPr>
        <p:grpSpPr bwMode="auto">
          <a:xfrm>
            <a:off x="9174632" y="1937889"/>
            <a:ext cx="2614775" cy="1383842"/>
            <a:chOff x="1303" y="237"/>
            <a:chExt cx="4247" cy="1473"/>
          </a:xfrm>
        </p:grpSpPr>
        <p:sp>
          <p:nvSpPr>
            <p:cNvPr id="18" name="Freeform 227">
              <a:extLst>
                <a:ext uri="{FF2B5EF4-FFF2-40B4-BE49-F238E27FC236}">
                  <a16:creationId xmlns:a16="http://schemas.microsoft.com/office/drawing/2014/main" id="{4455D430-161B-7F49-B46E-E1E01AA90739}"/>
                </a:ext>
              </a:extLst>
            </p:cNvPr>
            <p:cNvSpPr>
              <a:spLocks/>
            </p:cNvSpPr>
            <p:nvPr/>
          </p:nvSpPr>
          <p:spPr bwMode="auto">
            <a:xfrm>
              <a:off x="1303" y="237"/>
              <a:ext cx="4247" cy="1473"/>
            </a:xfrm>
            <a:custGeom>
              <a:avLst/>
              <a:gdLst>
                <a:gd name="T0" fmla="+- 0 5366 1304"/>
                <a:gd name="T1" fmla="*/ T0 w 4247"/>
                <a:gd name="T2" fmla="+- 0 237 237"/>
                <a:gd name="T3" fmla="*/ 237 h 1473"/>
                <a:gd name="T4" fmla="+- 0 1304 1304"/>
                <a:gd name="T5" fmla="*/ T4 w 4247"/>
                <a:gd name="T6" fmla="+- 0 237 237"/>
                <a:gd name="T7" fmla="*/ 237 h 1473"/>
                <a:gd name="T8" fmla="+- 0 1304 1304"/>
                <a:gd name="T9" fmla="*/ T8 w 4247"/>
                <a:gd name="T10" fmla="+- 0 1419 237"/>
                <a:gd name="T11" fmla="*/ 1419 h 1473"/>
                <a:gd name="T12" fmla="+- 0 3405 1304"/>
                <a:gd name="T13" fmla="*/ T12 w 4247"/>
                <a:gd name="T14" fmla="+- 0 1419 237"/>
                <a:gd name="T15" fmla="*/ 1419 h 1473"/>
                <a:gd name="T16" fmla="+- 0 3405 1304"/>
                <a:gd name="T17" fmla="*/ T16 w 4247"/>
                <a:gd name="T18" fmla="+- 0 1710 237"/>
                <a:gd name="T19" fmla="*/ 1710 h 1473"/>
                <a:gd name="T20" fmla="+- 0 5125 1304"/>
                <a:gd name="T21" fmla="*/ T20 w 4247"/>
                <a:gd name="T22" fmla="+- 0 1458 237"/>
                <a:gd name="T23" fmla="*/ 1458 h 1473"/>
                <a:gd name="T24" fmla="+- 0 5356 1304"/>
                <a:gd name="T25" fmla="*/ T24 w 4247"/>
                <a:gd name="T26" fmla="+- 0 1424 237"/>
                <a:gd name="T27" fmla="*/ 1424 h 1473"/>
                <a:gd name="T28" fmla="+- 0 5420 1304"/>
                <a:gd name="T29" fmla="*/ T28 w 4247"/>
                <a:gd name="T30" fmla="+- 0 1413 237"/>
                <a:gd name="T31" fmla="*/ 1413 h 1473"/>
                <a:gd name="T32" fmla="+- 0 5496 1304"/>
                <a:gd name="T33" fmla="*/ T32 w 4247"/>
                <a:gd name="T34" fmla="+- 0 1374 237"/>
                <a:gd name="T35" fmla="*/ 1374 h 1473"/>
                <a:gd name="T36" fmla="+- 0 5534 1304"/>
                <a:gd name="T37" fmla="*/ T36 w 4247"/>
                <a:gd name="T38" fmla="+- 0 1314 237"/>
                <a:gd name="T39" fmla="*/ 1314 h 1473"/>
                <a:gd name="T40" fmla="+- 0 5550 1304"/>
                <a:gd name="T41" fmla="*/ T40 w 4247"/>
                <a:gd name="T42" fmla="+- 0 1235 237"/>
                <a:gd name="T43" fmla="*/ 1235 h 1473"/>
                <a:gd name="T44" fmla="+- 0 5550 1304"/>
                <a:gd name="T45" fmla="*/ T44 w 4247"/>
                <a:gd name="T46" fmla="+- 0 421 237"/>
                <a:gd name="T47" fmla="*/ 421 h 1473"/>
                <a:gd name="T48" fmla="+- 0 5521 1304"/>
                <a:gd name="T49" fmla="*/ T48 w 4247"/>
                <a:gd name="T50" fmla="+- 0 315 237"/>
                <a:gd name="T51" fmla="*/ 315 h 1473"/>
                <a:gd name="T52" fmla="+- 0 5458 1304"/>
                <a:gd name="T53" fmla="*/ T52 w 4247"/>
                <a:gd name="T54" fmla="+- 0 260 237"/>
                <a:gd name="T55" fmla="*/ 260 h 1473"/>
                <a:gd name="T56" fmla="+- 0 5395 1304"/>
                <a:gd name="T57" fmla="*/ T56 w 4247"/>
                <a:gd name="T58" fmla="+- 0 240 237"/>
                <a:gd name="T59" fmla="*/ 240 h 1473"/>
                <a:gd name="T60" fmla="+- 0 5366 1304"/>
                <a:gd name="T61" fmla="*/ T60 w 4247"/>
                <a:gd name="T62" fmla="+- 0 237 237"/>
                <a:gd name="T63" fmla="*/ 237 h 1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247" h="1473">
                  <a:moveTo>
                    <a:pt x="4062" y="0"/>
                  </a:moveTo>
                  <a:lnTo>
                    <a:pt x="0" y="0"/>
                  </a:lnTo>
                  <a:lnTo>
                    <a:pt x="0" y="1182"/>
                  </a:lnTo>
                  <a:lnTo>
                    <a:pt x="2101" y="1182"/>
                  </a:lnTo>
                  <a:lnTo>
                    <a:pt x="2101" y="1473"/>
                  </a:lnTo>
                  <a:lnTo>
                    <a:pt x="3821" y="1221"/>
                  </a:lnTo>
                  <a:lnTo>
                    <a:pt x="4052" y="1187"/>
                  </a:lnTo>
                  <a:lnTo>
                    <a:pt x="4116" y="1176"/>
                  </a:lnTo>
                  <a:lnTo>
                    <a:pt x="4192" y="1137"/>
                  </a:lnTo>
                  <a:lnTo>
                    <a:pt x="4230" y="1077"/>
                  </a:lnTo>
                  <a:lnTo>
                    <a:pt x="4246" y="998"/>
                  </a:lnTo>
                  <a:lnTo>
                    <a:pt x="4246" y="184"/>
                  </a:lnTo>
                  <a:lnTo>
                    <a:pt x="4217" y="78"/>
                  </a:lnTo>
                  <a:lnTo>
                    <a:pt x="4154" y="23"/>
                  </a:lnTo>
                  <a:lnTo>
                    <a:pt x="4091" y="3"/>
                  </a:lnTo>
                  <a:lnTo>
                    <a:pt x="4062" y="0"/>
                  </a:lnTo>
                  <a:close/>
                </a:path>
              </a:pathLst>
            </a:custGeom>
            <a:solidFill>
              <a:srgbClr val="014C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sv-SE" sz="1050" dirty="0"/>
            </a:p>
          </p:txBody>
        </p:sp>
        <p:sp>
          <p:nvSpPr>
            <p:cNvPr id="19" name="Text Box 226">
              <a:extLst>
                <a:ext uri="{FF2B5EF4-FFF2-40B4-BE49-F238E27FC236}">
                  <a16:creationId xmlns:a16="http://schemas.microsoft.com/office/drawing/2014/main" id="{E0B3C8E4-47E1-984F-BA87-51F17BF90A07}"/>
                </a:ext>
              </a:extLst>
            </p:cNvPr>
            <p:cNvSpPr txBox="1">
              <a:spLocks/>
            </p:cNvSpPr>
            <p:nvPr/>
          </p:nvSpPr>
          <p:spPr bwMode="auto">
            <a:xfrm>
              <a:off x="1303" y="237"/>
              <a:ext cx="4247"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6690" marR="186690" algn="l">
                <a:lnSpc>
                  <a:spcPct val="115000"/>
                </a:lnSpc>
                <a:spcBef>
                  <a:spcPts val="750"/>
                </a:spcBef>
                <a:spcAft>
                  <a:spcPts val="0"/>
                </a:spcAft>
              </a:pPr>
              <a:br>
                <a:rPr lang="sv-SE" sz="1050" b="1" dirty="0">
                  <a:solidFill>
                    <a:srgbClr val="FFFFFF"/>
                  </a:solidFill>
                  <a:effectLst/>
                  <a:latin typeface="Georgia" panose="02040502050405020303" pitchFamily="18" charset="0"/>
                  <a:ea typeface="Georgia" panose="02040502050405020303" pitchFamily="18" charset="0"/>
                  <a:cs typeface="Georgia" panose="02040502050405020303" pitchFamily="18" charset="0"/>
                </a:rPr>
              </a:br>
              <a:r>
                <a:rPr lang="sv-SE" sz="2400" b="1" dirty="0">
                  <a:solidFill>
                    <a:srgbClr val="FFFFFF"/>
                  </a:solidFill>
                  <a:effectLst/>
                  <a:latin typeface="+mn-lt"/>
                  <a:ea typeface="Georgia" panose="02040502050405020303" pitchFamily="18" charset="0"/>
                  <a:cs typeface="Georgia" panose="02040502050405020303" pitchFamily="18" charset="0"/>
                </a:rPr>
                <a:t>Gå igenom!</a:t>
              </a:r>
              <a:endParaRPr lang="sv-SE" sz="2400" dirty="0">
                <a:effectLst/>
                <a:latin typeface="+mn-lt"/>
                <a:ea typeface="Verdana" panose="020B0604030504040204" pitchFamily="34" charset="0"/>
                <a:cs typeface="Verdana" panose="020B0604030504040204" pitchFamily="34" charset="0"/>
              </a:endParaRPr>
            </a:p>
          </p:txBody>
        </p:sp>
      </p:grpSp>
      <p:sp>
        <p:nvSpPr>
          <p:cNvPr id="3" name="Rubrik 2">
            <a:extLst>
              <a:ext uri="{FF2B5EF4-FFF2-40B4-BE49-F238E27FC236}">
                <a16:creationId xmlns:a16="http://schemas.microsoft.com/office/drawing/2014/main" id="{B456D14F-0DD6-C74C-A430-9F2CA3336B7F}"/>
              </a:ext>
            </a:extLst>
          </p:cNvPr>
          <p:cNvSpPr>
            <a:spLocks noGrp="1"/>
          </p:cNvSpPr>
          <p:nvPr>
            <p:ph type="title"/>
          </p:nvPr>
        </p:nvSpPr>
        <p:spPr>
          <a:xfrm>
            <a:off x="551227" y="1137809"/>
            <a:ext cx="10267949" cy="836613"/>
          </a:xfrm>
        </p:spPr>
        <p:txBody>
          <a:bodyPr/>
          <a:lstStyle/>
          <a:p>
            <a:r>
              <a:rPr lang="sv-SE" dirty="0"/>
              <a:t>Smarta digitala hälsotjänster är en del av en smart stad</a:t>
            </a:r>
          </a:p>
        </p:txBody>
      </p:sp>
      <p:sp>
        <p:nvSpPr>
          <p:cNvPr id="4" name="textruta 3">
            <a:extLst>
              <a:ext uri="{FF2B5EF4-FFF2-40B4-BE49-F238E27FC236}">
                <a16:creationId xmlns:a16="http://schemas.microsoft.com/office/drawing/2014/main" id="{E6392D60-2D45-3E41-B219-B392F921786F}"/>
              </a:ext>
            </a:extLst>
          </p:cNvPr>
          <p:cNvSpPr txBox="1"/>
          <p:nvPr/>
        </p:nvSpPr>
        <p:spPr>
          <a:xfrm>
            <a:off x="236902" y="4800561"/>
            <a:ext cx="3376893" cy="1775203"/>
          </a:xfrm>
          <a:prstGeom prst="rect">
            <a:avLst/>
          </a:prstGeom>
          <a:noFill/>
        </p:spPr>
        <p:txBody>
          <a:bodyPr wrap="square" rtlCol="0">
            <a:noAutofit/>
          </a:bodyPr>
          <a:lstStyle/>
          <a:p>
            <a:pPr algn="l"/>
            <a:r>
              <a:rPr lang="sv-SE" sz="2000" dirty="0">
                <a:latin typeface="Arial" pitchFamily="34" charset="0"/>
              </a:rPr>
              <a:t>Stockholm som smart och uppkopplad stad skapar förutsättningar för en digitaliseringsdriven utveckling för invånare</a:t>
            </a:r>
            <a:endParaRPr lang="sv-SE" sz="2000" dirty="0"/>
          </a:p>
          <a:p>
            <a:pPr algn="l"/>
            <a:endParaRPr lang="sv-SE" dirty="0"/>
          </a:p>
        </p:txBody>
      </p:sp>
      <p:sp>
        <p:nvSpPr>
          <p:cNvPr id="13" name="textruta 12">
            <a:extLst>
              <a:ext uri="{FF2B5EF4-FFF2-40B4-BE49-F238E27FC236}">
                <a16:creationId xmlns:a16="http://schemas.microsoft.com/office/drawing/2014/main" id="{09794ADF-083F-4488-80B4-904031B7F970}"/>
              </a:ext>
            </a:extLst>
          </p:cNvPr>
          <p:cNvSpPr txBox="1"/>
          <p:nvPr/>
        </p:nvSpPr>
        <p:spPr>
          <a:xfrm>
            <a:off x="9174633" y="4498356"/>
            <a:ext cx="2246915" cy="923330"/>
          </a:xfrm>
          <a:prstGeom prst="rect">
            <a:avLst/>
          </a:prstGeom>
          <a:noFill/>
        </p:spPr>
        <p:txBody>
          <a:bodyPr wrap="square" rtlCol="0">
            <a:spAutoFit/>
          </a:bodyPr>
          <a:lstStyle/>
          <a:p>
            <a:pPr algn="l">
              <a:defRPr/>
            </a:pPr>
            <a:r>
              <a:rPr lang="sv-SE" sz="1800" b="1" dirty="0">
                <a:latin typeface="Arial" pitchFamily="34" charset="0"/>
              </a:rPr>
              <a:t>AI kräver</a:t>
            </a:r>
            <a:r>
              <a:rPr lang="sv-SE" sz="1800" dirty="0">
                <a:latin typeface="Arial" pitchFamily="34" charset="0"/>
              </a:rPr>
              <a:t>: mycket stora data-mängder och behöver tränas</a:t>
            </a:r>
          </a:p>
        </p:txBody>
      </p:sp>
      <p:sp>
        <p:nvSpPr>
          <p:cNvPr id="14" name="textruta 13">
            <a:extLst>
              <a:ext uri="{FF2B5EF4-FFF2-40B4-BE49-F238E27FC236}">
                <a16:creationId xmlns:a16="http://schemas.microsoft.com/office/drawing/2014/main" id="{5D9AB2B5-7896-4080-A1E0-9C47D1CB3902}"/>
              </a:ext>
            </a:extLst>
          </p:cNvPr>
          <p:cNvSpPr txBox="1"/>
          <p:nvPr/>
        </p:nvSpPr>
        <p:spPr>
          <a:xfrm>
            <a:off x="9194066" y="5435303"/>
            <a:ext cx="2457386" cy="1200329"/>
          </a:xfrm>
          <a:prstGeom prst="rect">
            <a:avLst/>
          </a:prstGeom>
          <a:solidFill>
            <a:schemeClr val="bg1"/>
          </a:solidFill>
        </p:spPr>
        <p:txBody>
          <a:bodyPr wrap="square" rtlCol="0">
            <a:spAutoFit/>
          </a:bodyPr>
          <a:lstStyle/>
          <a:p>
            <a:pPr algn="l">
              <a:defRPr/>
            </a:pPr>
            <a:r>
              <a:rPr lang="sv-SE" sz="1800" b="1" dirty="0">
                <a:latin typeface="Arial" pitchFamily="34" charset="0"/>
              </a:rPr>
              <a:t>Maskininlärning</a:t>
            </a:r>
            <a:r>
              <a:rPr lang="sv-SE" sz="1800" dirty="0">
                <a:latin typeface="Arial" pitchFamily="34" charset="0"/>
              </a:rPr>
              <a:t> används för att träna maskiner till att lösa uppgifter</a:t>
            </a:r>
          </a:p>
        </p:txBody>
      </p:sp>
      <p:sp>
        <p:nvSpPr>
          <p:cNvPr id="15" name="textruta 14">
            <a:extLst>
              <a:ext uri="{FF2B5EF4-FFF2-40B4-BE49-F238E27FC236}">
                <a16:creationId xmlns:a16="http://schemas.microsoft.com/office/drawing/2014/main" id="{D4D957C2-8C66-4A12-B4A3-049A7BBB8229}"/>
              </a:ext>
            </a:extLst>
          </p:cNvPr>
          <p:cNvSpPr txBox="1"/>
          <p:nvPr/>
        </p:nvSpPr>
        <p:spPr>
          <a:xfrm>
            <a:off x="9174633" y="3516004"/>
            <a:ext cx="2614775" cy="825246"/>
          </a:xfrm>
          <a:prstGeom prst="rect">
            <a:avLst/>
          </a:prstGeom>
          <a:noFill/>
        </p:spPr>
        <p:txBody>
          <a:bodyPr wrap="square" rtlCol="0">
            <a:noAutofit/>
          </a:bodyPr>
          <a:lstStyle/>
          <a:p>
            <a:pPr algn="l"/>
            <a:r>
              <a:rPr lang="sv-SE" sz="1800" b="1" dirty="0">
                <a:latin typeface="Arial" pitchFamily="34" charset="0"/>
              </a:rPr>
              <a:t>Digitala tjänster </a:t>
            </a:r>
            <a:r>
              <a:rPr lang="sv-SE" sz="1800" dirty="0">
                <a:latin typeface="Arial" pitchFamily="34" charset="0"/>
              </a:rPr>
              <a:t>kan baseras på Artificiell intelligens (AI)</a:t>
            </a:r>
            <a:endParaRPr lang="sv-SE" sz="1800" dirty="0"/>
          </a:p>
        </p:txBody>
      </p:sp>
    </p:spTree>
    <p:extLst>
      <p:ext uri="{BB962C8B-B14F-4D97-AF65-F5344CB8AC3E}">
        <p14:creationId xmlns:p14="http://schemas.microsoft.com/office/powerpoint/2010/main" val="1430356298"/>
      </p:ext>
    </p:extLst>
  </p:cSld>
  <p:clrMapOvr>
    <a:masterClrMapping/>
  </p:clrMapOvr>
</p:sld>
</file>

<file path=ppt/theme/theme1.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till jonatan och jerker.potx" id="{80E714A1-7C46-468B-BD52-7CE0E230FD63}" vid="{C7A3CD8E-D63F-4420-AEDB-DE3522D2469C}"/>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15257</TotalTime>
  <Words>594</Words>
  <Application>Microsoft Macintosh PowerPoint</Application>
  <PresentationFormat>Bredbild</PresentationFormat>
  <Paragraphs>125</Paragraphs>
  <Slides>15</Slides>
  <Notes>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Georgia</vt:lpstr>
      <vt:lpstr>Verdana</vt:lpstr>
      <vt:lpstr>Wingdings</vt:lpstr>
      <vt:lpstr>Standardformgivning</vt:lpstr>
      <vt:lpstr>KUNSKAPSSTYRNING</vt:lpstr>
      <vt:lpstr>Verksamhetsutveckling för en digitalisering – år 2040</vt:lpstr>
      <vt:lpstr>PowerPoint-presentation</vt:lpstr>
      <vt:lpstr>Reflektera och diskutera</vt:lpstr>
      <vt:lpstr>Välfärdens möjligheter och utmaningar 2020 </vt:lpstr>
      <vt:lpstr>Reflektera och diskutera</vt:lpstr>
      <vt:lpstr>PowerPoint-presentation</vt:lpstr>
      <vt:lpstr>Reflektera och diskutera</vt:lpstr>
      <vt:lpstr>Smarta digitala hälsotjänster är en del av en smart stad</vt:lpstr>
      <vt:lpstr>Reflektera och diskutera</vt:lpstr>
      <vt:lpstr>PowerPoint-presentation</vt:lpstr>
      <vt:lpstr>PowerPoint-presentation</vt:lpstr>
      <vt:lpstr>Några tankar om och inför framtiden år 2040 </vt:lpstr>
      <vt:lpstr>Reflektera och diskutera</vt:lpstr>
      <vt:lpstr>- Nästa steg?  - 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KUNSKAPSSTYRNING</dc:title>
  <dc:creator>Ylva Tegner</dc:creator>
  <cp:lastModifiedBy>Ylva Tegner</cp:lastModifiedBy>
  <cp:revision>379</cp:revision>
  <cp:lastPrinted>2020-05-08T13:18:21Z</cp:lastPrinted>
  <dcterms:created xsi:type="dcterms:W3CDTF">2020-05-05T16:52:19Z</dcterms:created>
  <dcterms:modified xsi:type="dcterms:W3CDTF">2020-06-16T19:43:23Z</dcterms:modified>
</cp:coreProperties>
</file>