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2704" r:id="rId3"/>
    <p:sldId id="311" r:id="rId4"/>
    <p:sldId id="314" r:id="rId5"/>
    <p:sldId id="312" r:id="rId6"/>
    <p:sldId id="404" r:id="rId7"/>
    <p:sldId id="373" r:id="rId8"/>
    <p:sldId id="2701" r:id="rId9"/>
    <p:sldId id="400" r:id="rId10"/>
    <p:sldId id="2696" r:id="rId11"/>
    <p:sldId id="394" r:id="rId12"/>
    <p:sldId id="2703" r:id="rId13"/>
    <p:sldId id="2702" r:id="rId14"/>
    <p:sldId id="2697" r:id="rId15"/>
    <p:sldId id="2698" r:id="rId16"/>
    <p:sldId id="2699" r:id="rId17"/>
    <p:sldId id="2700" r:id="rId18"/>
    <p:sldId id="346" r:id="rId19"/>
    <p:sldId id="390" r:id="rId20"/>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11"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32"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 id="3" name="Ylva Tegner" initials="YT" lastIdx="5" clrIdx="2">
    <p:extLst>
      <p:ext uri="{19B8F6BF-5375-455C-9EA6-DF929625EA0E}">
        <p15:presenceInfo xmlns:p15="http://schemas.microsoft.com/office/powerpoint/2012/main" userId="S::ylva.tegner@gullers.se::542b344a-2c74-4fe9-bd46-1d702d21164e" providerId="AD"/>
      </p:ext>
    </p:extLst>
  </p:cmAuthor>
  <p:cmAuthor id="4" name="Ann-Christine Berg" initials="AB [2]" lastIdx="2" clrIdx="3">
    <p:extLst>
      <p:ext uri="{19B8F6BF-5375-455C-9EA6-DF929625EA0E}">
        <p15:presenceInfo xmlns:p15="http://schemas.microsoft.com/office/powerpoint/2012/main" userId="S::ann-christine.berg@sll.se::082aa28a-2a5e-415d-8bdc-29b8bfe1f0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C41"/>
    <a:srgbClr val="B13440"/>
    <a:srgbClr val="FFFFFF"/>
    <a:srgbClr val="3FAFEF"/>
    <a:srgbClr val="008CC8"/>
    <a:srgbClr val="E9E3DC"/>
    <a:srgbClr val="C80000"/>
    <a:srgbClr val="E66400"/>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61261" autoAdjust="0"/>
  </p:normalViewPr>
  <p:slideViewPr>
    <p:cSldViewPr snapToGrid="0">
      <p:cViewPr varScale="1">
        <p:scale>
          <a:sx n="30" d="100"/>
          <a:sy n="30" d="100"/>
        </p:scale>
        <p:origin x="40" y="260"/>
      </p:cViewPr>
      <p:guideLst>
        <p:guide orient="horz" pos="1911"/>
        <p:guide pos="234"/>
        <p:guide orient="horz" pos="981"/>
        <p:guide orient="horz" pos="2523"/>
        <p:guide orient="horz" pos="1570"/>
        <p:guide pos="5065"/>
        <p:guide orient="horz" pos="1979"/>
        <p:guide orient="horz" pos="218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dirty="0"/>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Denna presentation innehåller bland annat de nio huvudslutsatser som finns i delrapporten </a:t>
            </a:r>
            <a:r>
              <a:rPr lang="sv-SE" i="1" dirty="0"/>
              <a:t>Styrning av hälso- och sjukvården</a:t>
            </a:r>
            <a:r>
              <a:rPr lang="sv-SE" dirty="0"/>
              <a:t>. Delrapporten ingår i en serie av rapporter som tillsammans kommer utgöra underlag för en slutgiltig rapport från långtidsutredningen ”Hälso- och sjukvården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dirty="0"/>
          </a:p>
        </p:txBody>
      </p:sp>
    </p:spTree>
    <p:extLst>
      <p:ext uri="{BB962C8B-B14F-4D97-AF65-F5344CB8AC3E}">
        <p14:creationId xmlns:p14="http://schemas.microsoft.com/office/powerpoint/2010/main" val="351678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Utvärderingar menar att beställar-utförarmodellen stödjer demokratiutveckling genom att förtroendeuppdrag skapas. Samtidigt råder begränsade möjligheter för enskilda politiker att utöva inflytande över verksamheter. Kopplingen till invånarna och deras intressen blir ofta svag. Komplexitet, otydlig ansvarsfördelning och oklarheter i relationerna mellan olika aktörer och institutionaliserade beteenden ifrågasätts. Effekterna av flexibiliteten i modellen har inte fullt ut använts eller uppnåtts, till exempel avveckling av ineffektiva verksamheter som följd av bristande konkurrenskraft.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10</a:t>
            </a:fld>
            <a:endParaRPr lang="sv-SE" dirty="0"/>
          </a:p>
        </p:txBody>
      </p:sp>
    </p:spTree>
    <p:extLst>
      <p:ext uri="{BB962C8B-B14F-4D97-AF65-F5344CB8AC3E}">
        <p14:creationId xmlns:p14="http://schemas.microsoft.com/office/powerpoint/2010/main" val="371996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Arial" charset="0"/>
              <a:ea typeface="Geneva" pitchFamily="1" charset="-128"/>
              <a:cs typeface="+mn-cs"/>
            </a:endParaRPr>
          </a:p>
          <a:p>
            <a:r>
              <a:rPr lang="sv-SE" sz="1200" kern="1200" dirty="0">
                <a:solidFill>
                  <a:schemeClr val="tx1"/>
                </a:solidFill>
                <a:effectLst/>
                <a:latin typeface="Arial" charset="0"/>
                <a:ea typeface="Geneva" pitchFamily="1" charset="-128"/>
                <a:cs typeface="+mn-cs"/>
              </a:rPr>
              <a:t>HSF har på uppdrag av HSN ansvar för beställarstyrning och på uppdrag av VKN ansvar för kunskapsstyrning. Det innebär att hälso- och sjukvårdsystemet planeras, utvecklas och följs upp på strategisk nivå utifrån den inriktning och mål som framgår av budget.</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0" kern="1200" dirty="0">
                <a:solidFill>
                  <a:schemeClr val="tx1"/>
                </a:solidFill>
                <a:effectLst/>
                <a:latin typeface="Arial" charset="0"/>
                <a:ea typeface="Geneva" pitchFamily="1" charset="-128"/>
                <a:cs typeface="+mn-cs"/>
              </a:rPr>
              <a:t>Beställarstyrning och kunskapsstyrning resulterar i avtal med vårdgivare i egen regi och med privat vårdgivare.</a:t>
            </a: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11</a:t>
            </a:fld>
            <a:endParaRPr lang="sv-SE" dirty="0"/>
          </a:p>
        </p:txBody>
      </p:sp>
    </p:spTree>
    <p:extLst>
      <p:ext uri="{BB962C8B-B14F-4D97-AF65-F5344CB8AC3E}">
        <p14:creationId xmlns:p14="http://schemas.microsoft.com/office/powerpoint/2010/main" val="312058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Beställarstyrningen är komplicerad med många beroende att ta hänsyn till. Förutom det direkta kärnuppdraget i den avtalsrelaterade delen innefattar beställarstyrningen också intimt förbundna områden som ska planeras, utredas och samordnas. Bland annat vårdgivarkontakter, underlag till politiken, legala frågor, investeringsbehov, utbildnings- och kompetensförsörjningsfrågor, relationen till forskning, läkemedel, kommunikation- och informationsinsatser samt utveckling och förvaltning av IT-verktyg/stödsystem.</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Kugghjulets delar/beroende:</a:t>
            </a:r>
          </a:p>
          <a:p>
            <a:endParaRPr lang="sv-SE" sz="1200" kern="1200" dirty="0">
              <a:solidFill>
                <a:schemeClr val="tx1"/>
              </a:solidFill>
              <a:effectLst/>
              <a:latin typeface="Arial" charset="0"/>
              <a:ea typeface="Geneva" pitchFamily="1" charset="-128"/>
              <a:cs typeface="+mn-cs"/>
            </a:endParaRP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Avtalsform i kombination med relevanta incitament och ansvarsutkrävning ska stödja möjligheten att förverkliga de övergripande målen för sjukvården.</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När avtalsform är vald ska uppdraget för vårdavtalsområdet beskrivas. </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Uppföljning per avtal, per vårdavtalsområde och på systemnivå är viktiga förutsättningar för beställarstyrning.</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En ersättningsmodell beskriver vilka förutsättningar som gäller för att en ersättning ska utbetalas.</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Ersättningsnivån reglerar storleken på utbetalningen.</a:t>
            </a: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12</a:t>
            </a:fld>
            <a:endParaRPr lang="sv-SE" dirty="0"/>
          </a:p>
        </p:txBody>
      </p:sp>
    </p:spTree>
    <p:extLst>
      <p:ext uri="{BB962C8B-B14F-4D97-AF65-F5344CB8AC3E}">
        <p14:creationId xmlns:p14="http://schemas.microsoft.com/office/powerpoint/2010/main" val="370739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Kunskapsstyrningen bygger på samspel mellan nationell, regional och utförarenivå med mål att hälso- och sjukvården ska bli mer jämlik, kunskapsbaserad och effektiv såväl mellan som inom regionerna.</a:t>
            </a:r>
          </a:p>
          <a:p>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13</a:t>
            </a:fld>
            <a:endParaRPr lang="sv-SE" dirty="0"/>
          </a:p>
        </p:txBody>
      </p:sp>
    </p:spTree>
    <p:extLst>
      <p:ext uri="{BB962C8B-B14F-4D97-AF65-F5344CB8AC3E}">
        <p14:creationId xmlns:p14="http://schemas.microsoft.com/office/powerpoint/2010/main" val="293384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Samspelet mellan formell och informell styrning har betydelse, särskilt i stora och komplexa organisationer. Informell styrning kan kompensera för stelhet i det formella men också leda till osäkerhet om styrning drar åt olika riktningar. I sjukvården kräver ledarskap systemförståelse för den sammansatta miljön.</a:t>
            </a: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14</a:t>
            </a:fld>
            <a:endParaRPr lang="sv-SE" dirty="0"/>
          </a:p>
        </p:txBody>
      </p:sp>
    </p:spTree>
    <p:extLst>
      <p:ext uri="{BB962C8B-B14F-4D97-AF65-F5344CB8AC3E}">
        <p14:creationId xmlns:p14="http://schemas.microsoft.com/office/powerpoint/2010/main" val="424201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Nedan beskrivs kort vad som hittills åstadkommits i vårdstrukturen utifrån huvudstrategierna.</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 Husläkarverksamheten håller på att utvecklas som nav för ett förbättrat omhändertagande i en sammanhållen vård nära patienten. En övergripande strategisk inriktning för primärvården är beslutad.</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 Den specialiserade vården utanför akutsjukhusen har utvecklats genom LOV och LOU inom de flesta vårdavtalsområden samt inom ett flertal akademiska specialistcentra.</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 En struktur för akut omhändertagande är införd med två nya vårdformer: närakut och intensivakut.</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Akutsjukhusens uppdrag renodlas successivt där Karolinska Universitetssjukhuset Solna har ansvar för den högspecialiserade vården.</a:t>
            </a:r>
          </a:p>
          <a:p>
            <a:pPr marL="171450" indent="-171450">
              <a:buFont typeface="Arial" panose="020B0604020202020204" pitchFamily="34" charset="0"/>
              <a:buChar char="•"/>
            </a:pPr>
            <a:r>
              <a:rPr lang="sv-SE" sz="1200" kern="1200" dirty="0">
                <a:solidFill>
                  <a:schemeClr val="tx1"/>
                </a:solidFill>
                <a:effectLst/>
                <a:latin typeface="Arial" charset="0"/>
                <a:ea typeface="Geneva" pitchFamily="1" charset="-128"/>
                <a:cs typeface="+mn-cs"/>
              </a:rPr>
              <a:t>I analyser av vårdkvaliteten syns trender av förbättring, även om det skiljer sig stort mellan olika specialiteter och specifika indikatorer.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r>
              <a:rPr lang="sv-SE" sz="1200" kern="1200" dirty="0">
                <a:solidFill>
                  <a:schemeClr val="tx1"/>
                </a:solidFill>
                <a:effectLst/>
                <a:latin typeface="Arial" charset="0"/>
                <a:ea typeface="Geneva" pitchFamily="1" charset="-128"/>
                <a:cs typeface="+mn-cs"/>
              </a:rPr>
              <a:t>Det återstår några år till 2025 och genomförandet av FHS pågår. En fortsatt utmaning är kompetensförsörjning med rätt kompetens på rätt plats, vilket är starkt kopplat till säker vård och möjligheten till väl bemannade vårdplatser. Andra utmaningar är forskning och utbildning som behöver kunna ske integrerat i vården, samt preventivt och hälsofrämjande arbete som behöver öka.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15</a:t>
            </a:fld>
            <a:endParaRPr lang="sv-SE" dirty="0"/>
          </a:p>
        </p:txBody>
      </p:sp>
    </p:spTree>
    <p:extLst>
      <p:ext uri="{BB962C8B-B14F-4D97-AF65-F5344CB8AC3E}">
        <p14:creationId xmlns:p14="http://schemas.microsoft.com/office/powerpoint/2010/main" val="72095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0" kern="1200" dirty="0">
                <a:solidFill>
                  <a:schemeClr val="tx1"/>
                </a:solidFill>
                <a:effectLst/>
                <a:latin typeface="Arial" charset="0"/>
                <a:ea typeface="Geneva" pitchFamily="1" charset="-128"/>
                <a:cs typeface="+mn-cs"/>
              </a:rPr>
              <a:t>Beställarstyrning och kunskapsstyrning resulterar i avtal med vårdgivare i egen regi och med privat vårdgivare.</a:t>
            </a:r>
          </a:p>
          <a:p>
            <a:r>
              <a:rPr lang="sv-SE" sz="1200" kern="1200" dirty="0">
                <a:solidFill>
                  <a:schemeClr val="tx1"/>
                </a:solidFill>
                <a:effectLst/>
                <a:latin typeface="Arial" charset="0"/>
                <a:ea typeface="Geneva" pitchFamily="1" charset="-128"/>
                <a:cs typeface="+mn-cs"/>
              </a:rPr>
              <a:t>Alla som är verksamma inom Region Stockholm påverkas också av styrsignaler från invånaren, den enskilde patienten, patientföreningar, professionerna, media, medicin- och teknikindustrin, forskare, opinionsbildare eller andra med intressen i vården. Under 2020 påverkades hela Region Stockholm</a:t>
            </a:r>
          </a:p>
          <a:p>
            <a:r>
              <a:rPr lang="sv-SE" sz="1200" kern="1200" dirty="0">
                <a:solidFill>
                  <a:schemeClr val="tx1"/>
                </a:solidFill>
                <a:effectLst/>
                <a:latin typeface="Arial" charset="0"/>
                <a:ea typeface="Geneva" pitchFamily="1" charset="-128"/>
                <a:cs typeface="+mn-cs"/>
              </a:rPr>
              <a:t>genom en snabb omställning och styrning av hälso- och sjukvårdsystemet för att möta den globala pandemin covid-19. Insatserna samordnades i ett intensivt samarbete med de lokala särskilda sjukvårdsledningarna hos vårdgivarna. Samarbetet var också tätt med berörda myndigheter och kommuner.</a:t>
            </a:r>
          </a:p>
          <a:p>
            <a:endParaRPr lang="sv-SE" sz="1200"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16</a:t>
            </a:fld>
            <a:endParaRPr lang="sv-SE" dirty="0"/>
          </a:p>
        </p:txBody>
      </p:sp>
    </p:spTree>
    <p:extLst>
      <p:ext uri="{BB962C8B-B14F-4D97-AF65-F5344CB8AC3E}">
        <p14:creationId xmlns:p14="http://schemas.microsoft.com/office/powerpoint/2010/main" val="3331040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Framtidens utmaning blir att skapa styrmodeller för en gränsöverskridande hälso- och sjukvård. Få saker talar för att vi kommer att få en mer enhetlig styrmodell i framtiden. Det finns inte en styrmodell eller en specifik insats som passar för alla lägen. Nycklar till framgång blir nytänkande och samverkan.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17</a:t>
            </a:fld>
            <a:endParaRPr lang="sv-SE" dirty="0"/>
          </a:p>
        </p:txBody>
      </p:sp>
    </p:spTree>
    <p:extLst>
      <p:ext uri="{BB962C8B-B14F-4D97-AF65-F5344CB8AC3E}">
        <p14:creationId xmlns:p14="http://schemas.microsoft.com/office/powerpoint/2010/main" val="19845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18</a:t>
            </a:fld>
            <a:endParaRPr lang="sv-SE" dirty="0"/>
          </a:p>
        </p:txBody>
      </p:sp>
    </p:spTree>
    <p:extLst>
      <p:ext uri="{BB962C8B-B14F-4D97-AF65-F5344CB8AC3E}">
        <p14:creationId xmlns:p14="http://schemas.microsoft.com/office/powerpoint/2010/main" val="1427735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1. </a:t>
            </a:r>
            <a:r>
              <a:rPr lang="sv-SE" sz="1200" b="1" kern="1200" dirty="0">
                <a:solidFill>
                  <a:schemeClr val="tx1"/>
                </a:solidFill>
                <a:effectLst/>
                <a:latin typeface="Arial" charset="0"/>
                <a:ea typeface="Geneva" pitchFamily="1" charset="-128"/>
                <a:cs typeface="+mn-cs"/>
              </a:rPr>
              <a:t>Trenden med standardisering och likriktning tilltar </a:t>
            </a:r>
            <a:r>
              <a:rPr lang="sv-SE" sz="1200" kern="1200" dirty="0">
                <a:solidFill>
                  <a:schemeClr val="tx1"/>
                </a:solidFill>
                <a:effectLst/>
                <a:latin typeface="Arial" charset="0"/>
                <a:ea typeface="Geneva" pitchFamily="1" charset="-128"/>
                <a:cs typeface="+mn-cs"/>
              </a:rPr>
              <a:t>genom kunskapsstyrning, nivåstrukturering och personcentrerade sammanhållna vårdförlopp samt horisontell prioritering till nära vård.</a:t>
            </a:r>
          </a:p>
          <a:p>
            <a:r>
              <a:rPr lang="sv-SE" sz="1200" kern="1200" dirty="0">
                <a:solidFill>
                  <a:schemeClr val="tx1"/>
                </a:solidFill>
                <a:effectLst/>
                <a:latin typeface="Arial" charset="0"/>
                <a:ea typeface="Geneva" pitchFamily="1" charset="-128"/>
                <a:cs typeface="+mn-cs"/>
              </a:rPr>
              <a:t>2. </a:t>
            </a:r>
            <a:r>
              <a:rPr lang="sv-SE" sz="1200" b="1" kern="1200" dirty="0">
                <a:solidFill>
                  <a:schemeClr val="tx1"/>
                </a:solidFill>
                <a:effectLst/>
                <a:latin typeface="Arial" charset="0"/>
                <a:ea typeface="Geneva" pitchFamily="1" charset="-128"/>
                <a:cs typeface="+mn-cs"/>
              </a:rPr>
              <a:t>Handlingsutrymmet kan minska på regional politisk nivå </a:t>
            </a:r>
            <a:r>
              <a:rPr lang="sv-SE" sz="1200" kern="1200" dirty="0">
                <a:solidFill>
                  <a:schemeClr val="tx1"/>
                </a:solidFill>
                <a:effectLst/>
                <a:latin typeface="Arial" charset="0"/>
                <a:ea typeface="Geneva" pitchFamily="1" charset="-128"/>
                <a:cs typeface="+mn-cs"/>
              </a:rPr>
              <a:t>vilket påverkar den demokratiska processen och därmed invånarens och patientens inflytande över sin vård.</a:t>
            </a:r>
          </a:p>
          <a:p>
            <a:r>
              <a:rPr lang="sv-SE" sz="1200" kern="1200" dirty="0">
                <a:solidFill>
                  <a:schemeClr val="tx1"/>
                </a:solidFill>
                <a:effectLst/>
                <a:latin typeface="Arial" charset="0"/>
                <a:ea typeface="Geneva" pitchFamily="1" charset="-128"/>
                <a:cs typeface="+mn-cs"/>
              </a:rPr>
              <a:t>3. </a:t>
            </a:r>
            <a:r>
              <a:rPr lang="sv-SE" sz="1200" b="1" kern="1200" dirty="0">
                <a:solidFill>
                  <a:schemeClr val="tx1"/>
                </a:solidFill>
                <a:effectLst/>
                <a:latin typeface="Arial" charset="0"/>
                <a:ea typeface="Geneva" pitchFamily="1" charset="-128"/>
                <a:cs typeface="+mn-cs"/>
              </a:rPr>
              <a:t>Prioriteringar kommer att få större betydelse för styrning </a:t>
            </a:r>
            <a:r>
              <a:rPr lang="sv-SE" sz="1200" kern="1200" dirty="0">
                <a:solidFill>
                  <a:schemeClr val="tx1"/>
                </a:solidFill>
                <a:effectLst/>
                <a:latin typeface="Arial" charset="0"/>
                <a:ea typeface="Geneva" pitchFamily="1" charset="-128"/>
                <a:cs typeface="+mn-cs"/>
              </a:rPr>
              <a:t>av vilken vård som ska finnas samt vilken vård som ska vara respektive inte vara välfärdsfinansierad.</a:t>
            </a:r>
          </a:p>
          <a:p>
            <a:r>
              <a:rPr lang="sv-SE" sz="1200" kern="1200" dirty="0">
                <a:solidFill>
                  <a:schemeClr val="tx1"/>
                </a:solidFill>
                <a:effectLst/>
                <a:latin typeface="Arial" charset="0"/>
                <a:ea typeface="Geneva" pitchFamily="1" charset="-128"/>
                <a:cs typeface="+mn-cs"/>
              </a:rPr>
              <a:t>4. </a:t>
            </a:r>
            <a:r>
              <a:rPr lang="sv-SE" sz="1200" b="1" kern="1200" dirty="0">
                <a:solidFill>
                  <a:schemeClr val="tx1"/>
                </a:solidFill>
                <a:effectLst/>
                <a:latin typeface="Arial" charset="0"/>
                <a:ea typeface="Geneva" pitchFamily="1" charset="-128"/>
                <a:cs typeface="+mn-cs"/>
              </a:rPr>
              <a:t>Vårdstrukturens komplexitet ökar </a:t>
            </a:r>
            <a:r>
              <a:rPr lang="sv-SE" sz="1200" kern="1200" dirty="0">
                <a:solidFill>
                  <a:schemeClr val="tx1"/>
                </a:solidFill>
                <a:effectLst/>
                <a:latin typeface="Arial" charset="0"/>
                <a:ea typeface="Geneva" pitchFamily="1" charset="-128"/>
                <a:cs typeface="+mn-cs"/>
              </a:rPr>
              <a:t>med bland annat ökad specialisering, fler vårdgivare och vårdformer vilket kommer att kräva beslut om strategisk planering av de förändringar som behövs i framtidens hälso- och sjukvård.</a:t>
            </a:r>
          </a:p>
          <a:p>
            <a:r>
              <a:rPr lang="sv-SE" sz="1200" kern="1200" dirty="0">
                <a:solidFill>
                  <a:schemeClr val="tx1"/>
                </a:solidFill>
                <a:effectLst/>
                <a:latin typeface="Arial" charset="0"/>
                <a:ea typeface="Geneva" pitchFamily="1" charset="-128"/>
                <a:cs typeface="+mn-cs"/>
              </a:rPr>
              <a:t>5. </a:t>
            </a:r>
            <a:r>
              <a:rPr lang="sv-SE" sz="1200" b="1" kern="1200" dirty="0">
                <a:solidFill>
                  <a:schemeClr val="tx1"/>
                </a:solidFill>
                <a:effectLst/>
                <a:latin typeface="Arial" charset="0"/>
                <a:ea typeface="Geneva" pitchFamily="1" charset="-128"/>
                <a:cs typeface="+mn-cs"/>
              </a:rPr>
              <a:t>Samverkande styrmodeller kommer att växa fram </a:t>
            </a:r>
            <a:r>
              <a:rPr lang="sv-SE" sz="1200" kern="1200" dirty="0">
                <a:solidFill>
                  <a:schemeClr val="tx1"/>
                </a:solidFill>
                <a:effectLst/>
                <a:latin typeface="Arial" charset="0"/>
                <a:ea typeface="Geneva" pitchFamily="1" charset="-128"/>
                <a:cs typeface="+mn-cs"/>
              </a:rPr>
              <a:t>med närmare relation till kunskapsstyrning och tillitsbaserad styrning, där professionerna har större mandat, som är i balans med konkurrens och reglering.</a:t>
            </a:r>
          </a:p>
          <a:p>
            <a:r>
              <a:rPr lang="sv-SE" sz="1200" kern="1200" dirty="0">
                <a:solidFill>
                  <a:schemeClr val="tx1"/>
                </a:solidFill>
                <a:effectLst/>
                <a:latin typeface="Arial" charset="0"/>
                <a:ea typeface="Geneva" pitchFamily="1" charset="-128"/>
                <a:cs typeface="+mn-cs"/>
              </a:rPr>
              <a:t>6. </a:t>
            </a:r>
            <a:r>
              <a:rPr lang="sv-SE" sz="1200" b="1" kern="1200" dirty="0">
                <a:solidFill>
                  <a:schemeClr val="tx1"/>
                </a:solidFill>
                <a:effectLst/>
                <a:latin typeface="Arial" charset="0"/>
                <a:ea typeface="Geneva" pitchFamily="1" charset="-128"/>
                <a:cs typeface="+mn-cs"/>
              </a:rPr>
              <a:t>Ledarskapet blir viktigare för sjukvårdens utveckling </a:t>
            </a:r>
            <a:r>
              <a:rPr lang="sv-SE" sz="1200" kern="1200" dirty="0">
                <a:solidFill>
                  <a:schemeClr val="tx1"/>
                </a:solidFill>
                <a:effectLst/>
                <a:latin typeface="Arial" charset="0"/>
                <a:ea typeface="Geneva" pitchFamily="1" charset="-128"/>
                <a:cs typeface="+mn-cs"/>
              </a:rPr>
              <a:t>genom att det skapar riktning för medarbetarna och utgår från deras kompetens, motivation och drivkraft.</a:t>
            </a:r>
          </a:p>
          <a:p>
            <a:r>
              <a:rPr lang="sv-SE" sz="1200" kern="1200" dirty="0">
                <a:solidFill>
                  <a:schemeClr val="tx1"/>
                </a:solidFill>
                <a:effectLst/>
                <a:latin typeface="Arial" charset="0"/>
                <a:ea typeface="Geneva" pitchFamily="1" charset="-128"/>
                <a:cs typeface="+mn-cs"/>
              </a:rPr>
              <a:t>7. </a:t>
            </a:r>
            <a:r>
              <a:rPr lang="sv-SE" sz="1200" b="1" kern="1200" dirty="0">
                <a:solidFill>
                  <a:schemeClr val="tx1"/>
                </a:solidFill>
                <a:effectLst/>
                <a:latin typeface="Arial" charset="0"/>
                <a:ea typeface="Geneva" pitchFamily="1" charset="-128"/>
                <a:cs typeface="+mn-cs"/>
              </a:rPr>
              <a:t>Målkonflikter i styrmodeller kan bli fler </a:t>
            </a:r>
            <a:r>
              <a:rPr lang="sv-SE" sz="1200" kern="1200" dirty="0">
                <a:solidFill>
                  <a:schemeClr val="tx1"/>
                </a:solidFill>
                <a:effectLst/>
                <a:latin typeface="Arial" charset="0"/>
                <a:ea typeface="Geneva" pitchFamily="1" charset="-128"/>
                <a:cs typeface="+mn-cs"/>
              </a:rPr>
              <a:t>när förväntade effekter av olika värden och målsättningar i hälso- och sjukvården blir svårare att förverkliga och förena.</a:t>
            </a:r>
          </a:p>
          <a:p>
            <a:r>
              <a:rPr lang="sv-SE" sz="1200" kern="1200" dirty="0">
                <a:solidFill>
                  <a:schemeClr val="tx1"/>
                </a:solidFill>
                <a:effectLst/>
                <a:latin typeface="Arial" charset="0"/>
                <a:ea typeface="Geneva" pitchFamily="1" charset="-128"/>
                <a:cs typeface="+mn-cs"/>
              </a:rPr>
              <a:t>8. </a:t>
            </a:r>
            <a:r>
              <a:rPr lang="sv-SE" sz="1200" b="1" kern="1200" dirty="0">
                <a:solidFill>
                  <a:schemeClr val="tx1"/>
                </a:solidFill>
                <a:effectLst/>
                <a:latin typeface="Arial" charset="0"/>
                <a:ea typeface="Geneva" pitchFamily="1" charset="-128"/>
                <a:cs typeface="+mn-cs"/>
              </a:rPr>
              <a:t>Ömsesidigt beroende inom vårdstrukturen blir större </a:t>
            </a:r>
            <a:r>
              <a:rPr lang="sv-SE" sz="1200" kern="1200" dirty="0">
                <a:solidFill>
                  <a:schemeClr val="tx1"/>
                </a:solidFill>
                <a:effectLst/>
                <a:latin typeface="Arial" charset="0"/>
                <a:ea typeface="Geneva" pitchFamily="1" charset="-128"/>
                <a:cs typeface="+mn-cs"/>
              </a:rPr>
              <a:t>vilket fordrar att Region Stockholm samplanerar med andra aktörer inom det egna hälso- och sjukvårdsystemet och över regiongränser.</a:t>
            </a:r>
          </a:p>
          <a:p>
            <a:r>
              <a:rPr lang="sv-SE" sz="1200" kern="1200" dirty="0">
                <a:solidFill>
                  <a:schemeClr val="tx1"/>
                </a:solidFill>
                <a:effectLst/>
                <a:latin typeface="Arial" charset="0"/>
                <a:ea typeface="Geneva" pitchFamily="1" charset="-128"/>
                <a:cs typeface="+mn-cs"/>
              </a:rPr>
              <a:t>9. </a:t>
            </a:r>
            <a:r>
              <a:rPr lang="sv-SE" sz="1200" b="1" kern="1200" dirty="0">
                <a:solidFill>
                  <a:schemeClr val="tx1"/>
                </a:solidFill>
                <a:effectLst/>
                <a:latin typeface="Arial" charset="0"/>
                <a:ea typeface="Geneva" pitchFamily="1" charset="-128"/>
                <a:cs typeface="+mn-cs"/>
              </a:rPr>
              <a:t>Organisatorisk förändring av hälso- och sjukvården </a:t>
            </a:r>
            <a:r>
              <a:rPr lang="sv-SE" sz="1200" kern="1200" dirty="0">
                <a:solidFill>
                  <a:schemeClr val="tx1"/>
                </a:solidFill>
                <a:effectLst/>
                <a:latin typeface="Arial" charset="0"/>
                <a:ea typeface="Geneva" pitchFamily="1" charset="-128"/>
                <a:cs typeface="+mn-cs"/>
              </a:rPr>
              <a:t>genom en annan indelning, inom eller</a:t>
            </a:r>
          </a:p>
          <a:p>
            <a:r>
              <a:rPr lang="sv-SE" sz="1200" kern="1200" dirty="0">
                <a:solidFill>
                  <a:schemeClr val="tx1"/>
                </a:solidFill>
                <a:effectLst/>
                <a:latin typeface="Arial" charset="0"/>
                <a:ea typeface="Geneva" pitchFamily="1" charset="-128"/>
                <a:cs typeface="+mn-cs"/>
              </a:rPr>
              <a:t>utanför den nu gällande beställar-utförarmodell, kan ge förutsättningar att möta behov av tydligare roller och ansvarsfördelning mellan olika aktörer</a:t>
            </a:r>
          </a:p>
          <a:p>
            <a:pPr marL="342900" lvl="0" indent="-342900" algn="l">
              <a:buFont typeface="+mj-lt"/>
              <a:buAutoNum type="arabicPeriod"/>
            </a:pPr>
            <a:endParaRPr lang="sv-SE" sz="1600" dirty="0"/>
          </a:p>
          <a:p>
            <a:pPr marL="457200" indent="-457200" algn="l">
              <a:buFont typeface="+mj-lt"/>
              <a:buAutoNum type="arabicPeriod"/>
            </a:pPr>
            <a:endParaRPr lang="sv-SE" sz="1600" dirty="0"/>
          </a:p>
          <a:p>
            <a:pPr marL="342900" lvl="0" indent="-342900" algn="l">
              <a:buFont typeface="+mj-lt"/>
              <a:buAutoNum type="arabicPeriod"/>
            </a:pPr>
            <a:endParaRPr lang="sv-SE" sz="1600" dirty="0"/>
          </a:p>
          <a:p>
            <a:pPr marL="457200" indent="-457200" algn="l">
              <a:spcAft>
                <a:spcPts val="800"/>
              </a:spcAft>
              <a:buFont typeface="Arial" panose="020B0604020202020204" pitchFamily="34" charset="0"/>
              <a:buChar char="•"/>
            </a:pPr>
            <a:endParaRPr lang="sv-SE" sz="1600" kern="0" dirty="0">
              <a:solidFill>
                <a:schemeClr val="tx1"/>
              </a:solidFill>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19</a:t>
            </a:fld>
            <a:endParaRPr lang="sv-SE" dirty="0"/>
          </a:p>
        </p:txBody>
      </p:sp>
    </p:spTree>
    <p:extLst>
      <p:ext uri="{BB962C8B-B14F-4D97-AF65-F5344CB8AC3E}">
        <p14:creationId xmlns:p14="http://schemas.microsoft.com/office/powerpoint/2010/main" val="4432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Innehållet i denna presentation består först av en kort del om utredningen och därefter några nedslag i delrapporten och de sammanfattande slutsatserna.</a:t>
            </a:r>
          </a:p>
        </p:txBody>
      </p:sp>
      <p:sp>
        <p:nvSpPr>
          <p:cNvPr id="4" name="Slide Number Placeholder 3"/>
          <p:cNvSpPr>
            <a:spLocks noGrp="1"/>
          </p:cNvSpPr>
          <p:nvPr>
            <p:ph type="sldNum" sz="quarter" idx="5"/>
          </p:nvPr>
        </p:nvSpPr>
        <p:spPr/>
        <p:txBody>
          <a:bodyPr/>
          <a:lstStyle/>
          <a:p>
            <a:fld id="{39F56C83-3508-4DF3-A02B-BBBCC8BE3867}" type="slidenum">
              <a:rPr lang="sv-SE" smtClean="0"/>
              <a:pPr/>
              <a:t>2</a:t>
            </a:fld>
            <a:endParaRPr lang="sv-SE" dirty="0"/>
          </a:p>
        </p:txBody>
      </p:sp>
    </p:spTree>
    <p:extLst>
      <p:ext uri="{BB962C8B-B14F-4D97-AF65-F5344CB8AC3E}">
        <p14:creationId xmlns:p14="http://schemas.microsoft.com/office/powerpoint/2010/main" val="403942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Hälso- och sjukvårdsnämnden beslutade i maj 2018 om att en utredning om hälso- och sjukvårdens utveckling fram till 2040 skulle genomföras i dialog med professionen, patienter och andra intressenter. </a:t>
            </a:r>
          </a:p>
          <a:p>
            <a:pPr marL="171450" indent="-171450">
              <a:buFont typeface="Arial" panose="020B0604020202020204" pitchFamily="34" charset="0"/>
              <a:buChar char="•"/>
            </a:pPr>
            <a:r>
              <a:rPr lang="sv-SE" dirty="0"/>
              <a:t>Utredningen ska beskriva, analysera och presentera utmaningar och möjliga lösningar för beslut om strategier och förslag till konkreta reformer. </a:t>
            </a:r>
          </a:p>
          <a:p>
            <a:pPr marL="171450" indent="-171450">
              <a:buFont typeface="Arial" panose="020B0604020202020204" pitchFamily="34" charset="0"/>
              <a:buChar char="•"/>
            </a:pPr>
            <a:r>
              <a:rPr lang="sv-SE" dirty="0"/>
              <a:t>Under utredningens gång tas det fram en rad delrapporter om olika perspektiv på hälso- och sjukvården vilka kommer att bilda underlag för en samlad slutrapport som beräknas vara klar 2022.</a:t>
            </a:r>
          </a:p>
        </p:txBody>
      </p:sp>
      <p:sp>
        <p:nvSpPr>
          <p:cNvPr id="4" name="Slide Number Placeholder 3"/>
          <p:cNvSpPr>
            <a:spLocks noGrp="1"/>
          </p:cNvSpPr>
          <p:nvPr>
            <p:ph type="sldNum" sz="quarter" idx="5"/>
          </p:nvPr>
        </p:nvSpPr>
        <p:spPr/>
        <p:txBody>
          <a:bodyPr/>
          <a:lstStyle/>
          <a:p>
            <a:fld id="{39F56C83-3508-4DF3-A02B-BBBCC8BE3867}" type="slidenum">
              <a:rPr lang="sv-SE" smtClean="0"/>
              <a:pPr/>
              <a:t>3</a:t>
            </a:fld>
            <a:endParaRPr lang="sv-SE" dirty="0"/>
          </a:p>
        </p:txBody>
      </p:sp>
    </p:spTree>
    <p:extLst>
      <p:ext uri="{BB962C8B-B14F-4D97-AF65-F5344CB8AC3E}">
        <p14:creationId xmlns:p14="http://schemas.microsoft.com/office/powerpoint/2010/main" val="172331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a:t>Utredningen ska göra framtidsanalyser kring en rad centrala perspektiv på hälso- och sjukvården. Bland annat har dessa perspektiv presenterats i delrapporter.</a:t>
            </a:r>
          </a:p>
        </p:txBody>
      </p:sp>
      <p:sp>
        <p:nvSpPr>
          <p:cNvPr id="4" name="Slide Number Placeholder 3"/>
          <p:cNvSpPr>
            <a:spLocks noGrp="1"/>
          </p:cNvSpPr>
          <p:nvPr>
            <p:ph type="sldNum" sz="quarter" idx="5"/>
          </p:nvPr>
        </p:nvSpPr>
        <p:spPr/>
        <p:txBody>
          <a:bodyPr/>
          <a:lstStyle/>
          <a:p>
            <a:fld id="{39F56C83-3508-4DF3-A02B-BBBCC8BE3867}" type="slidenum">
              <a:rPr lang="sv-SE" smtClean="0"/>
              <a:pPr/>
              <a:t>4</a:t>
            </a:fld>
            <a:endParaRPr lang="sv-SE" dirty="0"/>
          </a:p>
        </p:txBody>
      </p:sp>
    </p:spTree>
    <p:extLst>
      <p:ext uri="{BB962C8B-B14F-4D97-AF65-F5344CB8AC3E}">
        <p14:creationId xmlns:p14="http://schemas.microsoft.com/office/powerpoint/2010/main" val="300918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Utredningen använder en metodik som kan illustreras som en tratt. Den utgår från ett nuläge – var befinner vi oss idag.</a:t>
            </a:r>
          </a:p>
          <a:p>
            <a:pPr marL="171450" indent="-171450">
              <a:buFont typeface="Arial" panose="020B0604020202020204" pitchFamily="34" charset="0"/>
              <a:buChar char="•"/>
            </a:pPr>
            <a:r>
              <a:rPr lang="sv-SE" dirty="0"/>
              <a:t>Nästa steg handlar om att analysera behoven – vilka är våra utmaningar?</a:t>
            </a:r>
          </a:p>
          <a:p>
            <a:pPr marL="171450" indent="-171450">
              <a:buFont typeface="Arial" panose="020B0604020202020204" pitchFamily="34" charset="0"/>
              <a:buChar char="•"/>
            </a:pPr>
            <a:r>
              <a:rPr lang="sv-SE" dirty="0"/>
              <a:t>Tredje nivån beskriver framtidsbilden – vart ska vi?</a:t>
            </a:r>
          </a:p>
          <a:p>
            <a:pPr marL="171450" indent="-171450">
              <a:buFont typeface="Arial" panose="020B0604020202020204" pitchFamily="34" charset="0"/>
              <a:buChar char="•"/>
            </a:pPr>
            <a:r>
              <a:rPr lang="sv-SE" dirty="0"/>
              <a:t>Fjärde nivån handlar om reformvägar – vilka är huvudinriktningarna och den sista nivån handlar om planer – vad ska vi göra och när?</a:t>
            </a:r>
          </a:p>
          <a:p>
            <a:pPr marL="171450" indent="-171450">
              <a:buFont typeface="Arial" panose="020B0604020202020204" pitchFamily="34" charset="0"/>
              <a:buChar char="•"/>
            </a:pPr>
            <a:r>
              <a:rPr lang="sv-SE" dirty="0"/>
              <a:t>Utredningen levererar inte konkreta planer – vad göra och när? – utan stannar en bit in i reformfasen där de politiska diskussionerna tar vid. Uppgiften är att ge beslutsfattarna underlag för reformer och konkreta beslut.</a:t>
            </a:r>
          </a:p>
        </p:txBody>
      </p:sp>
      <p:sp>
        <p:nvSpPr>
          <p:cNvPr id="4" name="Slide Number Placeholder 3"/>
          <p:cNvSpPr>
            <a:spLocks noGrp="1"/>
          </p:cNvSpPr>
          <p:nvPr>
            <p:ph type="sldNum" sz="quarter" idx="5"/>
          </p:nvPr>
        </p:nvSpPr>
        <p:spPr/>
        <p:txBody>
          <a:bodyPr/>
          <a:lstStyle/>
          <a:p>
            <a:fld id="{39F56C83-3508-4DF3-A02B-BBBCC8BE3867}" type="slidenum">
              <a:rPr lang="sv-SE" smtClean="0"/>
              <a:pPr/>
              <a:t>5</a:t>
            </a:fld>
            <a:endParaRPr lang="sv-SE" dirty="0"/>
          </a:p>
        </p:txBody>
      </p:sp>
    </p:spTree>
    <p:extLst>
      <p:ext uri="{BB962C8B-B14F-4D97-AF65-F5344CB8AC3E}">
        <p14:creationId xmlns:p14="http://schemas.microsoft.com/office/powerpoint/2010/main" val="192748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6</a:t>
            </a:fld>
            <a:endParaRPr lang="sv-SE" dirty="0"/>
          </a:p>
        </p:txBody>
      </p:sp>
    </p:spTree>
    <p:extLst>
      <p:ext uri="{BB962C8B-B14F-4D97-AF65-F5344CB8AC3E}">
        <p14:creationId xmlns:p14="http://schemas.microsoft.com/office/powerpoint/2010/main" val="207080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Styrning kan liknas vid förhållningsregler som den styrande parten sätter upp för att leda mot en framtida vision och fastställda mål. För att veta vad man ska styra mot måste man först ha identifierat vad som ska åstadkommas. För att veta om styrningen leder mot fastställda mål bör mått och mätpunkter ha definierats, att stämma av mot för att se om man rör sig i riktning mot det som ska uppnås.</a:t>
            </a:r>
          </a:p>
          <a:p>
            <a:pPr marL="171450" indent="-171450">
              <a:buFont typeface="Arial" panose="020B0604020202020204" pitchFamily="34" charset="0"/>
              <a:buChar char="•"/>
            </a:pPr>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7</a:t>
            </a:fld>
            <a:endParaRPr lang="sv-SE" dirty="0"/>
          </a:p>
        </p:txBody>
      </p:sp>
    </p:spTree>
    <p:extLst>
      <p:ext uri="{BB962C8B-B14F-4D97-AF65-F5344CB8AC3E}">
        <p14:creationId xmlns:p14="http://schemas.microsoft.com/office/powerpoint/2010/main" val="398215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Arbetet med rapporten har baserats på fakta i syfte att skapa en kunskapsbas inför diskussioner om styrning i en framtida hälso- och sjukvård. Trenderna som kan spåras i den här rapporten väcker insikter om behov av nya sätt att organisera hälso- och sjukvården i Region Stockholm.</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8</a:t>
            </a:fld>
            <a:endParaRPr lang="sv-SE" dirty="0"/>
          </a:p>
        </p:txBody>
      </p:sp>
    </p:spTree>
    <p:extLst>
      <p:ext uri="{BB962C8B-B14F-4D97-AF65-F5344CB8AC3E}">
        <p14:creationId xmlns:p14="http://schemas.microsoft.com/office/powerpoint/2010/main" val="118577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Styrning av hälso- och sjukvård sker i omvärlden med olika reformer, även om det i stort är samma utmaningar som behöver lösas. I Sverige har styrningen varit densamma de senaste decennierna.</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Internationellt</a:t>
            </a:r>
            <a:r>
              <a:rPr lang="sv-SE" sz="1200" b="0" kern="1200" dirty="0">
                <a:solidFill>
                  <a:schemeClr val="tx1"/>
                </a:solidFill>
                <a:effectLst/>
                <a:latin typeface="Arial" charset="0"/>
                <a:ea typeface="Geneva" pitchFamily="1" charset="-128"/>
                <a:cs typeface="+mn-cs"/>
              </a:rPr>
              <a:t>: I omvärlden </a:t>
            </a:r>
            <a:r>
              <a:rPr lang="sv-SE" sz="1200" kern="1200" dirty="0">
                <a:solidFill>
                  <a:schemeClr val="tx1"/>
                </a:solidFill>
                <a:effectLst/>
                <a:latin typeface="Arial" charset="0"/>
                <a:ea typeface="Geneva" pitchFamily="1" charset="-128"/>
                <a:cs typeface="+mn-cs"/>
              </a:rPr>
              <a:t>har det under senare år genomförts reformer för att möta olika utmaningar inom hälso- och sjukvård. Till exempel bristande geografisk likvärdighet i medicinsk behandling, långa väntetider, svårigheter att koncentrera specialiserad vård och behov av kostnadseffektivitet.</a:t>
            </a:r>
          </a:p>
          <a:p>
            <a:endParaRPr lang="sv-SE" sz="1200" kern="1200" dirty="0">
              <a:solidFill>
                <a:schemeClr val="tx1"/>
              </a:solidFill>
              <a:effectLst/>
              <a:latin typeface="Arial" charset="0"/>
              <a:ea typeface="Geneva" pitchFamily="1" charset="-128"/>
              <a:cs typeface="+mn-cs"/>
            </a:endParaRPr>
          </a:p>
          <a:p>
            <a:pPr marL="171450" indent="-171450">
              <a:buFont typeface="Arial" panose="020B0604020202020204" pitchFamily="34" charset="0"/>
              <a:buChar char="•"/>
            </a:pPr>
            <a:r>
              <a:rPr lang="sv-SE" sz="1200" kern="1200" dirty="0">
                <a:solidFill>
                  <a:schemeClr val="tx1"/>
                </a:solidFill>
                <a:latin typeface="Arial" charset="0"/>
                <a:ea typeface="Geneva" pitchFamily="1" charset="-128"/>
                <a:cs typeface="+mn-cs"/>
              </a:rPr>
              <a:t>I Norge och Danmark </a:t>
            </a:r>
            <a:r>
              <a:rPr lang="sv-SE" sz="1200" kern="1200" dirty="0">
                <a:solidFill>
                  <a:schemeClr val="tx1"/>
                </a:solidFill>
                <a:effectLst/>
                <a:latin typeface="Arial" charset="0"/>
                <a:ea typeface="Geneva" pitchFamily="1" charset="-128"/>
                <a:cs typeface="+mn-cs"/>
              </a:rPr>
              <a:t>har man ökat den statliga styrningen och skapat större regioner. </a:t>
            </a:r>
          </a:p>
          <a:p>
            <a:pPr marL="171450" indent="-171450" algn="l" rtl="0" fontAlgn="base">
              <a:spcBef>
                <a:spcPct val="30000"/>
              </a:spcBef>
              <a:spcAft>
                <a:spcPct val="0"/>
              </a:spcAft>
              <a:buFont typeface="Arial" panose="020B0604020202020204" pitchFamily="34" charset="0"/>
              <a:buChar char="•"/>
            </a:pPr>
            <a:r>
              <a:rPr lang="sv-SE" sz="1200" kern="1200" dirty="0">
                <a:solidFill>
                  <a:schemeClr val="tx1"/>
                </a:solidFill>
                <a:effectLst/>
                <a:latin typeface="Arial" charset="0"/>
                <a:ea typeface="Geneva" pitchFamily="1" charset="-128"/>
                <a:cs typeface="+mn-cs"/>
              </a:rPr>
              <a:t>I </a:t>
            </a:r>
            <a:r>
              <a:rPr lang="sv-SE" sz="1200" kern="1200" dirty="0">
                <a:solidFill>
                  <a:schemeClr val="tx1"/>
                </a:solidFill>
                <a:latin typeface="Arial" charset="0"/>
                <a:ea typeface="Geneva" pitchFamily="1" charset="-128"/>
                <a:cs typeface="+mn-cs"/>
              </a:rPr>
              <a:t>England har det skett en decentralisering av ansvar med tydlig mål- och resultatstyrning samt med stora resurstillskott för ökad produktivitet. </a:t>
            </a:r>
          </a:p>
          <a:p>
            <a:pPr marL="171450" indent="-171450" algn="l" rtl="0" fontAlgn="base">
              <a:spcBef>
                <a:spcPct val="30000"/>
              </a:spcBef>
              <a:spcAft>
                <a:spcPct val="0"/>
              </a:spcAft>
              <a:buFont typeface="Arial" panose="020B0604020202020204" pitchFamily="34" charset="0"/>
              <a:buChar char="•"/>
            </a:pPr>
            <a:r>
              <a:rPr lang="sv-SE" sz="1200" kern="1200" dirty="0">
                <a:solidFill>
                  <a:schemeClr val="tx1"/>
                </a:solidFill>
                <a:latin typeface="Arial" charset="0"/>
                <a:ea typeface="Geneva" pitchFamily="1" charset="-128"/>
                <a:cs typeface="+mn-cs"/>
              </a:rPr>
              <a:t>I Nederländerna har man infört konkurrensutsättning av beställarorganisationen, vilket resulterat i ett försäkringssystem och avreglerad prissättning.</a:t>
            </a:r>
          </a:p>
          <a:p>
            <a:pPr marL="171450" indent="-171450" algn="l" rtl="0" fontAlgn="base">
              <a:spcBef>
                <a:spcPct val="30000"/>
              </a:spcBef>
              <a:spcAft>
                <a:spcPct val="0"/>
              </a:spcAft>
              <a:buFont typeface="Arial" panose="020B0604020202020204" pitchFamily="34" charset="0"/>
              <a:buChar char="•"/>
            </a:pPr>
            <a:r>
              <a:rPr lang="sv-SE" sz="1200" kern="1200" dirty="0">
                <a:solidFill>
                  <a:schemeClr val="tx1"/>
                </a:solidFill>
                <a:latin typeface="Arial" charset="0"/>
                <a:ea typeface="Geneva" pitchFamily="1" charset="-128"/>
                <a:cs typeface="+mn-cs"/>
              </a:rPr>
              <a:t>I Skottland har man valt att organisera hälso- och sjukvården utanför marknadens inflytande.</a:t>
            </a:r>
          </a:p>
          <a:p>
            <a:pPr marL="171450" indent="-171450" algn="l" rtl="0" fontAlgn="base">
              <a:spcBef>
                <a:spcPct val="30000"/>
              </a:spcBef>
              <a:spcAft>
                <a:spcPct val="0"/>
              </a:spcAft>
              <a:buFont typeface="Arial" panose="020B0604020202020204" pitchFamily="34" charset="0"/>
              <a:buChar char="•"/>
            </a:pPr>
            <a:r>
              <a:rPr lang="sv-SE" sz="1200" kern="1200" dirty="0">
                <a:solidFill>
                  <a:schemeClr val="tx1"/>
                </a:solidFill>
                <a:latin typeface="Arial" charset="0"/>
                <a:ea typeface="Geneva" pitchFamily="1" charset="-128"/>
                <a:cs typeface="+mn-cs"/>
              </a:rPr>
              <a:t>I Alaska bedrivs sedan ett par decennier hälso- och sjukvårdssystemet  i form av kooperativ där invånarna äger den verksamhet som de får vård i.</a:t>
            </a:r>
          </a:p>
          <a:p>
            <a:endParaRPr lang="sv-SE" sz="1200" kern="1200" dirty="0">
              <a:solidFill>
                <a:schemeClr val="tx1"/>
              </a:solidFill>
              <a:effectLst/>
              <a:latin typeface="Arial" charset="0"/>
              <a:ea typeface="Geneva" pitchFamily="1" charset="-128"/>
              <a:cs typeface="+mn-cs"/>
            </a:endParaRPr>
          </a:p>
          <a:p>
            <a:r>
              <a:rPr lang="sv-SE" sz="1200" kern="1200" dirty="0">
                <a:solidFill>
                  <a:schemeClr val="tx1"/>
                </a:solidFill>
                <a:effectLst/>
                <a:latin typeface="Arial" charset="0"/>
                <a:ea typeface="Geneva" pitchFamily="1" charset="-128"/>
                <a:cs typeface="+mn-cs"/>
              </a:rPr>
              <a:t>En global riktning för styrning inom offentlig sektor bygger på resultatstyrning och prestationsmätning med metoder hämtade från det privata näringslivet. Ett</a:t>
            </a:r>
          </a:p>
          <a:p>
            <a:r>
              <a:rPr lang="sv-SE" sz="1200" kern="1200" dirty="0">
                <a:solidFill>
                  <a:schemeClr val="tx1"/>
                </a:solidFill>
                <a:effectLst/>
                <a:latin typeface="Arial" charset="0"/>
                <a:ea typeface="Geneva" pitchFamily="1" charset="-128"/>
                <a:cs typeface="+mn-cs"/>
              </a:rPr>
              <a:t>exempel på denna riktning, som lanserades redan för 30 år sedan, är New Public Management. I början av 2000-talet introducerades konceptet värdebaserad vård. Det togs fram i USA mot bakgrund av en ny hälso- och sjukvårdsreform där en del av ersättningen till vårdgivarna baserades på hälsoresultat i stället för ersättning för gjorda insatser.</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Nationellt:</a:t>
            </a:r>
          </a:p>
          <a:p>
            <a:r>
              <a:rPr lang="sv-SE" sz="1200" kern="1200" dirty="0">
                <a:solidFill>
                  <a:schemeClr val="tx1"/>
                </a:solidFill>
                <a:effectLst/>
                <a:latin typeface="Arial" charset="0"/>
                <a:ea typeface="Geneva" pitchFamily="1" charset="-128"/>
                <a:cs typeface="+mn-cs"/>
              </a:rPr>
              <a:t>Tre större utredningar har under de senaste åren syftat till att ge staten vägledning i hur hälso- och sjukvården kan styras och påverkas så att de nationella</a:t>
            </a:r>
          </a:p>
          <a:p>
            <a:r>
              <a:rPr lang="sv-SE" sz="1200" kern="1200" dirty="0">
                <a:solidFill>
                  <a:schemeClr val="tx1"/>
                </a:solidFill>
                <a:effectLst/>
                <a:latin typeface="Arial" charset="0"/>
                <a:ea typeface="Geneva" pitchFamily="1" charset="-128"/>
                <a:cs typeface="+mn-cs"/>
              </a:rPr>
              <a:t>målen för hälso- och sjukvården kan uppnås:</a:t>
            </a:r>
          </a:p>
          <a:p>
            <a:pPr marL="171450" indent="-171450">
              <a:buFontTx/>
              <a:buChar char="-"/>
            </a:pPr>
            <a:r>
              <a:rPr lang="sv-SE" sz="1200" kern="1200" dirty="0">
                <a:solidFill>
                  <a:schemeClr val="tx1"/>
                </a:solidFill>
                <a:effectLst/>
                <a:latin typeface="Arial" charset="0"/>
                <a:ea typeface="Geneva" pitchFamily="1" charset="-128"/>
                <a:cs typeface="+mn-cs"/>
              </a:rPr>
              <a:t>Tillitsdelegationen, Tillitsreformen, tillsattes 2016</a:t>
            </a:r>
          </a:p>
          <a:p>
            <a:pPr marL="171450" indent="-171450">
              <a:buFontTx/>
              <a:buChar char="-"/>
            </a:pPr>
            <a:r>
              <a:rPr lang="sv-SE" sz="1200" kern="1200" dirty="0">
                <a:solidFill>
                  <a:schemeClr val="tx1"/>
                </a:solidFill>
                <a:effectLst/>
                <a:latin typeface="Arial" charset="0"/>
                <a:ea typeface="Geneva" pitchFamily="1" charset="-128"/>
                <a:cs typeface="+mn-cs"/>
              </a:rPr>
              <a:t>Samordnad utveckling för god och nära vård som tillsattes 2017 är den mest omfattade utredningen på senare år.</a:t>
            </a:r>
          </a:p>
          <a:p>
            <a:r>
              <a:rPr lang="sv-SE" sz="1200" kern="1200" dirty="0">
                <a:solidFill>
                  <a:schemeClr val="tx1"/>
                </a:solidFill>
                <a:effectLst/>
                <a:latin typeface="Arial" charset="0"/>
                <a:ea typeface="Geneva" pitchFamily="1" charset="-128"/>
                <a:cs typeface="+mn-cs"/>
              </a:rPr>
              <a:t>-  Styrning för en mer jämlik vård tillsattes 2017 för att utreda hur jämlik och behovsbaserad vård kan främjas bättre.</a:t>
            </a:r>
            <a:endParaRPr lang="sv-SE" sz="1200" b="1"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Regionalt: </a:t>
            </a:r>
          </a:p>
          <a:p>
            <a:r>
              <a:rPr lang="sv-SE" sz="1200" kern="1200" dirty="0">
                <a:solidFill>
                  <a:schemeClr val="tx1"/>
                </a:solidFill>
                <a:effectLst/>
                <a:latin typeface="Arial" charset="0"/>
                <a:ea typeface="Geneva" pitchFamily="1" charset="-128"/>
                <a:cs typeface="+mn-cs"/>
              </a:rPr>
              <a:t>Större regioner såsom Stockholm, Skåne, Västra Götaland, Uppsala, Sörmland och Östergötland använder beställar-utförarmodellen.</a:t>
            </a:r>
          </a:p>
          <a:p>
            <a:endParaRPr lang="sv-SE" sz="1200" b="1" kern="1200" dirty="0">
              <a:solidFill>
                <a:schemeClr val="tx1"/>
              </a:solidFill>
              <a:effectLst/>
              <a:latin typeface="Arial" charset="0"/>
              <a:ea typeface="Geneva" pitchFamily="1"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9</a:t>
            </a:fld>
            <a:endParaRPr lang="sv-SE" dirty="0"/>
          </a:p>
        </p:txBody>
      </p:sp>
    </p:spTree>
    <p:extLst>
      <p:ext uri="{BB962C8B-B14F-4D97-AF65-F5344CB8AC3E}">
        <p14:creationId xmlns:p14="http://schemas.microsoft.com/office/powerpoint/2010/main" val="2760926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6" name="Title 6">
            <a:extLst>
              <a:ext uri="{FF2B5EF4-FFF2-40B4-BE49-F238E27FC236}">
                <a16:creationId xmlns:a16="http://schemas.microsoft.com/office/drawing/2014/main" id="{BAC5E69E-7348-4E43-A9BE-E8E6A96FD5F2}"/>
              </a:ext>
            </a:extLst>
          </p:cNvPr>
          <p:cNvSpPr txBox="1">
            <a:spLocks/>
          </p:cNvSpPr>
          <p:nvPr/>
        </p:nvSpPr>
        <p:spPr bwMode="auto">
          <a:xfrm>
            <a:off x="332643" y="3965893"/>
            <a:ext cx="5632704"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Styrning av hälso- och sjukvården</a:t>
            </a:r>
          </a:p>
        </p:txBody>
      </p:sp>
      <p:pic>
        <p:nvPicPr>
          <p:cNvPr id="5" name="Bildobjekt 4">
            <a:extLst>
              <a:ext uri="{FF2B5EF4-FFF2-40B4-BE49-F238E27FC236}">
                <a16:creationId xmlns:a16="http://schemas.microsoft.com/office/drawing/2014/main" id="{6324DCCF-596E-1E4D-94C4-667D373825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9" name="Bildobjekt 8">
            <a:extLst>
              <a:ext uri="{FF2B5EF4-FFF2-40B4-BE49-F238E27FC236}">
                <a16:creationId xmlns:a16="http://schemas.microsoft.com/office/drawing/2014/main" id="{653889F2-0C5B-1D46-9D0B-2E3341089A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7623" y="949234"/>
            <a:ext cx="4782145" cy="5890388"/>
          </a:xfrm>
          <a:prstGeom prst="rect">
            <a:avLst/>
          </a:prstGeom>
        </p:spPr>
      </p:pic>
    </p:spTree>
    <p:extLst>
      <p:ext uri="{BB962C8B-B14F-4D97-AF65-F5344CB8AC3E}">
        <p14:creationId xmlns:p14="http://schemas.microsoft.com/office/powerpoint/2010/main" val="201134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10</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HISTORIK OCH NULÄGE – BESTÄLLAR-UTFÖRARMODELLEN</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89" y="2762123"/>
            <a:ext cx="5103211"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dirty="0"/>
              <a:t>Offentliga organisationers styrning behövde bli mer rationell.</a:t>
            </a:r>
          </a:p>
          <a:p>
            <a:r>
              <a:rPr lang="sv-SE" sz="1400" dirty="0"/>
              <a:t>Organisatorisk indelning i beställare och utförare där</a:t>
            </a:r>
            <a:br>
              <a:rPr lang="sv-SE" sz="1400" dirty="0"/>
            </a:br>
            <a:r>
              <a:rPr lang="sv-SE" sz="1400" dirty="0"/>
              <a:t>relationen regleras via avtal.</a:t>
            </a:r>
          </a:p>
          <a:p>
            <a:r>
              <a:rPr lang="sv-SE" sz="1400" dirty="0"/>
              <a:t>Flexibilitet och konkurrens genom att kunna anlita utförare utanför egenregi. </a:t>
            </a:r>
          </a:p>
          <a:p>
            <a:r>
              <a:rPr lang="sv-SE" sz="1400" dirty="0"/>
              <a:t>Mål- och resultatstyrning infördes med modellen.</a:t>
            </a:r>
          </a:p>
          <a:p>
            <a:r>
              <a:rPr lang="sv-SE" sz="1400" dirty="0"/>
              <a:t>Modellen har överlevt länge och blivit en mix av olika tillämpningar. </a:t>
            </a:r>
          </a:p>
          <a:p>
            <a:r>
              <a:rPr lang="sv-SE" sz="1400" dirty="0"/>
              <a:t>Har kritiserats för otydlig ansvarsfördelning och oklarheter i relationerna mellan olika aktörer. </a:t>
            </a:r>
          </a:p>
          <a:p>
            <a:endParaRPr lang="sv-SE" sz="1400" dirty="0"/>
          </a:p>
          <a:p>
            <a:endParaRPr lang="sv-SE" sz="1400" kern="1200" dirty="0">
              <a:ea typeface="Geneva" pitchFamily="1" charset="-128"/>
            </a:endParaRPr>
          </a:p>
        </p:txBody>
      </p:sp>
      <p:pic>
        <p:nvPicPr>
          <p:cNvPr id="9" name="Bildobjekt 8">
            <a:extLst>
              <a:ext uri="{FF2B5EF4-FFF2-40B4-BE49-F238E27FC236}">
                <a16:creationId xmlns:a16="http://schemas.microsoft.com/office/drawing/2014/main" id="{06DE6B6C-1398-CF4A-B677-B4BA6351D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3" name="Bildobjekt 2">
            <a:extLst>
              <a:ext uri="{FF2B5EF4-FFF2-40B4-BE49-F238E27FC236}">
                <a16:creationId xmlns:a16="http://schemas.microsoft.com/office/drawing/2014/main" id="{53C63D9C-5B88-F146-A412-80C88B57EB8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04346" y="3429000"/>
            <a:ext cx="4289206" cy="2588314"/>
          </a:xfrm>
          <a:prstGeom prst="rect">
            <a:avLst/>
          </a:prstGeom>
        </p:spPr>
      </p:pic>
    </p:spTree>
    <p:extLst>
      <p:ext uri="{BB962C8B-B14F-4D97-AF65-F5344CB8AC3E}">
        <p14:creationId xmlns:p14="http://schemas.microsoft.com/office/powerpoint/2010/main" val="125601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808822B8-684A-2E49-ABA6-B13053E7793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324F399E-3289-874C-B4E9-C7C7B2CEE825}"/>
              </a:ext>
            </a:extLst>
          </p:cNvPr>
          <p:cNvSpPr>
            <a:spLocks noGrp="1"/>
          </p:cNvSpPr>
          <p:nvPr>
            <p:ph type="sldNum" sz="quarter" idx="12"/>
          </p:nvPr>
        </p:nvSpPr>
        <p:spPr/>
        <p:txBody>
          <a:bodyPr/>
          <a:lstStyle/>
          <a:p>
            <a:fld id="{DDBEBB44-B4B5-45AD-87A9-3B8A569A17F0}" type="slidenum">
              <a:rPr lang="sv-SE" smtClean="0"/>
              <a:pPr/>
              <a:t>11</a:t>
            </a:fld>
            <a:endParaRPr lang="sv-SE" dirty="0"/>
          </a:p>
        </p:txBody>
      </p:sp>
      <p:pic>
        <p:nvPicPr>
          <p:cNvPr id="12" name="Bildobjekt 11">
            <a:extLst>
              <a:ext uri="{FF2B5EF4-FFF2-40B4-BE49-F238E27FC236}">
                <a16:creationId xmlns:a16="http://schemas.microsoft.com/office/drawing/2014/main" id="{3183C8EA-F7B6-4C4B-A382-60AAA74C22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sp>
        <p:nvSpPr>
          <p:cNvPr id="13" name="Title 6">
            <a:extLst>
              <a:ext uri="{FF2B5EF4-FFF2-40B4-BE49-F238E27FC236}">
                <a16:creationId xmlns:a16="http://schemas.microsoft.com/office/drawing/2014/main" id="{09AC2C9C-BB94-A345-8F49-0D52E3732A5E}"/>
              </a:ext>
            </a:extLst>
          </p:cNvPr>
          <p:cNvSpPr txBox="1">
            <a:spLocks/>
          </p:cNvSpPr>
          <p:nvPr/>
        </p:nvSpPr>
        <p:spPr bwMode="auto">
          <a:xfrm>
            <a:off x="2046890" y="1227571"/>
            <a:ext cx="9733108" cy="106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HISTORIK OCH NULÄGE – </a:t>
            </a:r>
          </a:p>
          <a:p>
            <a:pPr algn="l">
              <a:lnSpc>
                <a:spcPct val="150000"/>
              </a:lnSpc>
            </a:pPr>
            <a:r>
              <a:rPr lang="sv-SE" sz="1800" kern="0" spc="300" dirty="0"/>
              <a:t>ÖVERGRIPANDE STYRNING REGION STOCKHOLM</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8" name="Bildobjekt 7">
            <a:extLst>
              <a:ext uri="{FF2B5EF4-FFF2-40B4-BE49-F238E27FC236}">
                <a16:creationId xmlns:a16="http://schemas.microsoft.com/office/drawing/2014/main" id="{6588B39C-61CB-EF41-9A2C-B85937D66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607" y="2295165"/>
            <a:ext cx="6957391" cy="4355832"/>
          </a:xfrm>
          <a:prstGeom prst="rect">
            <a:avLst/>
          </a:prstGeom>
        </p:spPr>
      </p:pic>
      <p:sp>
        <p:nvSpPr>
          <p:cNvPr id="9" name="Rektangel 8">
            <a:extLst>
              <a:ext uri="{FF2B5EF4-FFF2-40B4-BE49-F238E27FC236}">
                <a16:creationId xmlns:a16="http://schemas.microsoft.com/office/drawing/2014/main" id="{EBBB96E4-458B-C043-9ED3-3012B6659EFA}"/>
              </a:ext>
            </a:extLst>
          </p:cNvPr>
          <p:cNvSpPr/>
          <p:nvPr/>
        </p:nvSpPr>
        <p:spPr>
          <a:xfrm>
            <a:off x="1016000" y="3093399"/>
            <a:ext cx="3891072" cy="2246769"/>
          </a:xfrm>
          <a:prstGeom prst="rect">
            <a:avLst/>
          </a:prstGeom>
        </p:spPr>
        <p:txBody>
          <a:bodyPr wrap="square">
            <a:spAutoFit/>
          </a:bodyPr>
          <a:lstStyle/>
          <a:p>
            <a:pPr algn="l"/>
            <a:r>
              <a:rPr lang="sv-SE" sz="1400" b="1" dirty="0"/>
              <a:t>Styrning Region Stockholm  </a:t>
            </a:r>
            <a:br>
              <a:rPr lang="sv-SE" sz="1400" dirty="0"/>
            </a:br>
            <a:r>
              <a:rPr lang="sv-SE" sz="1400" dirty="0"/>
              <a:t>(Schematisk översikt HSN 2019–1461)</a:t>
            </a:r>
            <a:endParaRPr lang="sv-SE" sz="1400" dirty="0">
              <a:latin typeface="+mn-lt"/>
              <a:ea typeface="+mn-ea"/>
            </a:endParaRPr>
          </a:p>
          <a:p>
            <a:pPr algn="l"/>
            <a:r>
              <a:rPr lang="sv-SE" sz="1400" dirty="0">
                <a:latin typeface="+mn-lt"/>
                <a:ea typeface="+mn-ea"/>
              </a:rPr>
              <a:t>Beställar-utförarmodellen tillämpas sedan 1999. </a:t>
            </a:r>
          </a:p>
          <a:p>
            <a:pPr algn="l"/>
            <a:r>
              <a:rPr lang="sv-SE" sz="1400" dirty="0">
                <a:latin typeface="+mn-lt"/>
                <a:ea typeface="+mn-ea"/>
              </a:rPr>
              <a:t>Beställarstyrning sker via avtal på uppdrag av hälso- och sjukvårds-nämnden, HSN, och vårdens kunskapsstyrningsnämnd, VKN.</a:t>
            </a:r>
            <a:br>
              <a:rPr lang="sv-SE" sz="1400" dirty="0">
                <a:latin typeface="+mn-lt"/>
                <a:ea typeface="+mn-ea"/>
              </a:rPr>
            </a:br>
            <a:endParaRPr lang="sv-SE" sz="1400" dirty="0">
              <a:latin typeface="+mn-lt"/>
              <a:ea typeface="+mn-ea"/>
            </a:endParaRPr>
          </a:p>
        </p:txBody>
      </p:sp>
    </p:spTree>
    <p:extLst>
      <p:ext uri="{BB962C8B-B14F-4D97-AF65-F5344CB8AC3E}">
        <p14:creationId xmlns:p14="http://schemas.microsoft.com/office/powerpoint/2010/main" val="266124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808822B8-684A-2E49-ABA6-B13053E7793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324F399E-3289-874C-B4E9-C7C7B2CEE825}"/>
              </a:ext>
            </a:extLst>
          </p:cNvPr>
          <p:cNvSpPr>
            <a:spLocks noGrp="1"/>
          </p:cNvSpPr>
          <p:nvPr>
            <p:ph type="sldNum" sz="quarter" idx="12"/>
          </p:nvPr>
        </p:nvSpPr>
        <p:spPr/>
        <p:txBody>
          <a:bodyPr/>
          <a:lstStyle/>
          <a:p>
            <a:fld id="{DDBEBB44-B4B5-45AD-87A9-3B8A569A17F0}" type="slidenum">
              <a:rPr lang="sv-SE" smtClean="0"/>
              <a:pPr/>
              <a:t>12</a:t>
            </a:fld>
            <a:endParaRPr lang="sv-SE" dirty="0"/>
          </a:p>
        </p:txBody>
      </p:sp>
      <p:pic>
        <p:nvPicPr>
          <p:cNvPr id="12" name="Bildobjekt 11">
            <a:extLst>
              <a:ext uri="{FF2B5EF4-FFF2-40B4-BE49-F238E27FC236}">
                <a16:creationId xmlns:a16="http://schemas.microsoft.com/office/drawing/2014/main" id="{3183C8EA-F7B6-4C4B-A382-60AAA74C22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sp>
        <p:nvSpPr>
          <p:cNvPr id="13" name="Title 6">
            <a:extLst>
              <a:ext uri="{FF2B5EF4-FFF2-40B4-BE49-F238E27FC236}">
                <a16:creationId xmlns:a16="http://schemas.microsoft.com/office/drawing/2014/main" id="{09AC2C9C-BB94-A345-8F49-0D52E3732A5E}"/>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HISTORIK OCH NULÄGE – BESTÄLLARSTYRNING</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3" name="Bildobjekt 2">
            <a:extLst>
              <a:ext uri="{FF2B5EF4-FFF2-40B4-BE49-F238E27FC236}">
                <a16:creationId xmlns:a16="http://schemas.microsoft.com/office/drawing/2014/main" id="{54084637-8954-5D49-85D1-CB74CD27059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654" r="10341" b="7074"/>
          <a:stretch/>
        </p:blipFill>
        <p:spPr>
          <a:xfrm>
            <a:off x="4889762" y="2310971"/>
            <a:ext cx="7289278" cy="4503729"/>
          </a:xfrm>
          <a:prstGeom prst="rect">
            <a:avLst/>
          </a:prstGeom>
        </p:spPr>
      </p:pic>
      <p:sp>
        <p:nvSpPr>
          <p:cNvPr id="11" name="Rektangel 10">
            <a:extLst>
              <a:ext uri="{FF2B5EF4-FFF2-40B4-BE49-F238E27FC236}">
                <a16:creationId xmlns:a16="http://schemas.microsoft.com/office/drawing/2014/main" id="{19BB126C-91DD-AD44-B39D-301541A71D6B}"/>
              </a:ext>
            </a:extLst>
          </p:cNvPr>
          <p:cNvSpPr/>
          <p:nvPr/>
        </p:nvSpPr>
        <p:spPr>
          <a:xfrm>
            <a:off x="2046890" y="2905780"/>
            <a:ext cx="2842872" cy="523220"/>
          </a:xfrm>
          <a:prstGeom prst="rect">
            <a:avLst/>
          </a:prstGeom>
        </p:spPr>
        <p:txBody>
          <a:bodyPr wrap="square">
            <a:spAutoFit/>
          </a:bodyPr>
          <a:lstStyle/>
          <a:p>
            <a:pPr algn="l"/>
            <a:r>
              <a:rPr lang="sv-SE" sz="1400" dirty="0">
                <a:latin typeface="Helvetica" pitchFamily="2" charset="0"/>
              </a:rPr>
              <a:t>Olika delar i ett avtal länkas ihop som kugghjul.</a:t>
            </a:r>
          </a:p>
        </p:txBody>
      </p:sp>
    </p:spTree>
    <p:extLst>
      <p:ext uri="{BB962C8B-B14F-4D97-AF65-F5344CB8AC3E}">
        <p14:creationId xmlns:p14="http://schemas.microsoft.com/office/powerpoint/2010/main" val="295181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808822B8-684A-2E49-ABA6-B13053E7793F}"/>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324F399E-3289-874C-B4E9-C7C7B2CEE825}"/>
              </a:ext>
            </a:extLst>
          </p:cNvPr>
          <p:cNvSpPr>
            <a:spLocks noGrp="1"/>
          </p:cNvSpPr>
          <p:nvPr>
            <p:ph type="sldNum" sz="quarter" idx="12"/>
          </p:nvPr>
        </p:nvSpPr>
        <p:spPr/>
        <p:txBody>
          <a:bodyPr/>
          <a:lstStyle/>
          <a:p>
            <a:fld id="{DDBEBB44-B4B5-45AD-87A9-3B8A569A17F0}" type="slidenum">
              <a:rPr lang="sv-SE" smtClean="0"/>
              <a:pPr/>
              <a:t>13</a:t>
            </a:fld>
            <a:endParaRPr lang="sv-SE" dirty="0"/>
          </a:p>
        </p:txBody>
      </p:sp>
      <p:pic>
        <p:nvPicPr>
          <p:cNvPr id="12" name="Bildobjekt 11">
            <a:extLst>
              <a:ext uri="{FF2B5EF4-FFF2-40B4-BE49-F238E27FC236}">
                <a16:creationId xmlns:a16="http://schemas.microsoft.com/office/drawing/2014/main" id="{3183C8EA-F7B6-4C4B-A382-60AAA74C22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sp>
        <p:nvSpPr>
          <p:cNvPr id="13" name="Title 6">
            <a:extLst>
              <a:ext uri="{FF2B5EF4-FFF2-40B4-BE49-F238E27FC236}">
                <a16:creationId xmlns:a16="http://schemas.microsoft.com/office/drawing/2014/main" id="{09AC2C9C-BB94-A345-8F49-0D52E3732A5E}"/>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HISTORIK OCH NULÄGE – KUNSKAPSSTYRNING</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pic>
        <p:nvPicPr>
          <p:cNvPr id="3" name="Bildobjekt 2">
            <a:extLst>
              <a:ext uri="{FF2B5EF4-FFF2-40B4-BE49-F238E27FC236}">
                <a16:creationId xmlns:a16="http://schemas.microsoft.com/office/drawing/2014/main" id="{309F9296-9550-7940-9058-CD21A16BB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823" y="2295165"/>
            <a:ext cx="5763729" cy="4340218"/>
          </a:xfrm>
          <a:prstGeom prst="rect">
            <a:avLst/>
          </a:prstGeom>
        </p:spPr>
      </p:pic>
      <p:sp>
        <p:nvSpPr>
          <p:cNvPr id="10" name="Platshållare för innehåll 2">
            <a:extLst>
              <a:ext uri="{FF2B5EF4-FFF2-40B4-BE49-F238E27FC236}">
                <a16:creationId xmlns:a16="http://schemas.microsoft.com/office/drawing/2014/main" id="{D7BB5C04-937A-D541-ABA7-44F4BAC3A930}"/>
              </a:ext>
            </a:extLst>
          </p:cNvPr>
          <p:cNvSpPr txBox="1">
            <a:spLocks/>
          </p:cNvSpPr>
          <p:nvPr/>
        </p:nvSpPr>
        <p:spPr bwMode="auto">
          <a:xfrm>
            <a:off x="2046889" y="2762123"/>
            <a:ext cx="5146391"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dirty="0"/>
              <a:t>Kunskapsstyrningen bygger på samspel </a:t>
            </a:r>
            <a:br>
              <a:rPr lang="sv-SE" sz="1400" dirty="0"/>
            </a:br>
            <a:r>
              <a:rPr lang="sv-SE" sz="1400" dirty="0"/>
              <a:t>mellan nationell, regional och utförarenivå.</a:t>
            </a:r>
          </a:p>
          <a:p>
            <a:r>
              <a:rPr lang="sv-SE" sz="1400" dirty="0"/>
              <a:t>I praktiken omfattar det bl.a. vårdprogram, nivåstrukturering, läkemedelsfrågor i patientperspektiv, analys, utvärdering och uppföljning av behandlingsresultat.</a:t>
            </a:r>
          </a:p>
          <a:p>
            <a:r>
              <a:rPr lang="sv-SE" sz="1400" dirty="0"/>
              <a:t>Beställarstyrning och kunskapsstyrning är kommunicerande kärl, och behöver </a:t>
            </a:r>
            <a:br>
              <a:rPr lang="sv-SE" sz="1400" dirty="0"/>
            </a:br>
            <a:r>
              <a:rPr lang="sv-SE" sz="1400" dirty="0"/>
              <a:t>utvecklas löpande i alla delar.</a:t>
            </a:r>
          </a:p>
          <a:p>
            <a:endParaRPr lang="sv-SE" sz="1400" dirty="0"/>
          </a:p>
          <a:p>
            <a:endParaRPr lang="sv-SE" sz="1400" dirty="0"/>
          </a:p>
          <a:p>
            <a:endParaRPr lang="sv-SE" sz="1400" kern="1200" dirty="0">
              <a:ea typeface="Geneva" pitchFamily="1" charset="-128"/>
            </a:endParaRPr>
          </a:p>
        </p:txBody>
      </p:sp>
    </p:spTree>
    <p:extLst>
      <p:ext uri="{BB962C8B-B14F-4D97-AF65-F5344CB8AC3E}">
        <p14:creationId xmlns:p14="http://schemas.microsoft.com/office/powerpoint/2010/main" val="140712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14</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224084"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HISTORIK OCH NULÄGE – STYRNING GENOM</a:t>
            </a:r>
            <a:br>
              <a:rPr lang="sv-SE" sz="1800" kern="0" spc="300" dirty="0"/>
            </a:br>
            <a:r>
              <a:rPr lang="sv-SE" sz="1800" kern="0" spc="300" dirty="0"/>
              <a:t>ORGANISATION OCH LEDARSKAP</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89" y="2933699"/>
            <a:ext cx="5217511" cy="346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dirty="0"/>
              <a:t>Medarbetarens tankesätt, hur chefen ser på sitt ledarskap, en organisations kultur och värderingar samt den enskildes mandat inverkar på styrning. </a:t>
            </a:r>
          </a:p>
          <a:p>
            <a:r>
              <a:rPr lang="sv-SE" sz="1400" dirty="0"/>
              <a:t>Motstridigheter i styrning kan lätt uppstå när det finns flera nivåer och steg i styrningen – från politiker till medarbetare samt mellan verksamheter och organisationer.</a:t>
            </a:r>
          </a:p>
          <a:p>
            <a:pPr marL="0" indent="0">
              <a:buNone/>
            </a:pPr>
            <a:endParaRPr lang="sv-SE" sz="1400" dirty="0"/>
          </a:p>
          <a:p>
            <a:endParaRPr lang="sv-SE" sz="1400" dirty="0"/>
          </a:p>
          <a:p>
            <a:endParaRPr lang="sv-SE" sz="1400" kern="1200" dirty="0">
              <a:ea typeface="Geneva" pitchFamily="1" charset="-128"/>
            </a:endParaRPr>
          </a:p>
        </p:txBody>
      </p:sp>
      <p:pic>
        <p:nvPicPr>
          <p:cNvPr id="9" name="Bildobjekt 8">
            <a:extLst>
              <a:ext uri="{FF2B5EF4-FFF2-40B4-BE49-F238E27FC236}">
                <a16:creationId xmlns:a16="http://schemas.microsoft.com/office/drawing/2014/main" id="{06DE6B6C-1398-CF4A-B677-B4BA6351D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11" name="Bildobjekt 10">
            <a:extLst>
              <a:ext uri="{FF2B5EF4-FFF2-40B4-BE49-F238E27FC236}">
                <a16:creationId xmlns:a16="http://schemas.microsoft.com/office/drawing/2014/main" id="{BCC885F8-91FB-5741-8517-243AD7231634}"/>
              </a:ext>
            </a:extLst>
          </p:cNvPr>
          <p:cNvPicPr>
            <a:picLocks noChangeAspect="1"/>
          </p:cNvPicPr>
          <p:nvPr/>
        </p:nvPicPr>
        <p:blipFill rotWithShape="1">
          <a:blip r:embed="rId4">
            <a:extLst>
              <a:ext uri="{28A0092B-C50C-407E-A947-70E740481C1C}">
                <a14:useLocalDpi xmlns:a14="http://schemas.microsoft.com/office/drawing/2010/main" val="0"/>
              </a:ext>
            </a:extLst>
          </a:blip>
          <a:srcRect b="3994"/>
          <a:stretch/>
        </p:blipFill>
        <p:spPr>
          <a:xfrm flipH="1">
            <a:off x="8754936" y="2010059"/>
            <a:ext cx="3138616" cy="4144023"/>
          </a:xfrm>
          <a:prstGeom prst="rect">
            <a:avLst/>
          </a:prstGeom>
        </p:spPr>
      </p:pic>
    </p:spTree>
    <p:extLst>
      <p:ext uri="{BB962C8B-B14F-4D97-AF65-F5344CB8AC3E}">
        <p14:creationId xmlns:p14="http://schemas.microsoft.com/office/powerpoint/2010/main" val="42476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15</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224084"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HISTORIK OCH NULÄGE – ERFARENHETER AV STYRNING UTIFRÅN FHS</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857499"/>
            <a:ext cx="4583420" cy="354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dirty="0"/>
              <a:t>Framtidens hälso- och sjukvård, FHS, är en viljeinriktning på lång sikt som fastställts av fullmäktige utifrån antaganden som formulerades 2011.</a:t>
            </a:r>
          </a:p>
          <a:p>
            <a:r>
              <a:rPr lang="sv-SE" sz="1400" dirty="0"/>
              <a:t>FHS är ett avgörande fundament för styrning.</a:t>
            </a:r>
            <a:r>
              <a:rPr lang="sv-SE" sz="1400" i="1" dirty="0"/>
              <a:t> </a:t>
            </a:r>
          </a:p>
          <a:p>
            <a:r>
              <a:rPr lang="sv-SE" sz="1400" dirty="0"/>
              <a:t>Den strategiska inriktningen är integrerad i ordinarie styrning i enlighet med målbild. </a:t>
            </a:r>
          </a:p>
          <a:p>
            <a:r>
              <a:rPr lang="sv-SE" sz="1400" dirty="0"/>
              <a:t>Utvecklingen genom FHS har medverkat</a:t>
            </a:r>
            <a:br>
              <a:rPr lang="sv-SE" sz="1400" dirty="0"/>
            </a:br>
            <a:r>
              <a:rPr lang="sv-SE" sz="1400" dirty="0"/>
              <a:t>till att forma vårdstrukturen till vad den är idag.</a:t>
            </a:r>
          </a:p>
          <a:p>
            <a:endParaRPr lang="sv-SE" sz="1400" kern="1200" dirty="0">
              <a:ea typeface="Geneva" pitchFamily="1" charset="-128"/>
            </a:endParaRPr>
          </a:p>
        </p:txBody>
      </p:sp>
      <p:pic>
        <p:nvPicPr>
          <p:cNvPr id="9" name="Bildobjekt 8">
            <a:extLst>
              <a:ext uri="{FF2B5EF4-FFF2-40B4-BE49-F238E27FC236}">
                <a16:creationId xmlns:a16="http://schemas.microsoft.com/office/drawing/2014/main" id="{06DE6B6C-1398-CF4A-B677-B4BA6351D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12" name="Bildobjekt 11">
            <a:extLst>
              <a:ext uri="{FF2B5EF4-FFF2-40B4-BE49-F238E27FC236}">
                <a16:creationId xmlns:a16="http://schemas.microsoft.com/office/drawing/2014/main" id="{3DC694E2-3F64-F04F-BC4A-C693DA7E6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132" y="2857499"/>
            <a:ext cx="4583420" cy="3109803"/>
          </a:xfrm>
          <a:prstGeom prst="rect">
            <a:avLst/>
          </a:prstGeom>
        </p:spPr>
      </p:pic>
    </p:spTree>
    <p:extLst>
      <p:ext uri="{BB962C8B-B14F-4D97-AF65-F5344CB8AC3E}">
        <p14:creationId xmlns:p14="http://schemas.microsoft.com/office/powerpoint/2010/main" val="428200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16</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224084"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HISTORIK OCH NULÄGE – FÖRUTSÄTTNINGAR FÖR STYRNING PÅ SYSTEMNIVÅ</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89" y="2762123"/>
            <a:ext cx="5089407"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dirty="0"/>
              <a:t>Vårdstrukturens utveckling med olika vård-</a:t>
            </a:r>
            <a:br>
              <a:rPr lang="sv-SE" sz="1400" dirty="0"/>
            </a:br>
            <a:r>
              <a:rPr lang="sv-SE" sz="1400" dirty="0"/>
              <a:t>nivåer, vårdformer och vårdområden är en utmaning. </a:t>
            </a:r>
          </a:p>
          <a:p>
            <a:r>
              <a:rPr lang="sv-SE" sz="1400" dirty="0"/>
              <a:t>Antal unika vårdgivare att styra är cirka </a:t>
            </a:r>
            <a:br>
              <a:rPr lang="sv-SE" sz="1400" dirty="0"/>
            </a:br>
            <a:r>
              <a:rPr lang="sv-SE" sz="1400" dirty="0"/>
              <a:t>1 200 och i avtal cirka 2 400. </a:t>
            </a:r>
          </a:p>
          <a:p>
            <a:r>
              <a:rPr lang="sv-SE" sz="1400" dirty="0"/>
              <a:t>Av all hälso- och sjukvård bedrivs två </a:t>
            </a:r>
            <a:br>
              <a:rPr lang="sv-SE" sz="1400" dirty="0"/>
            </a:br>
            <a:r>
              <a:rPr lang="sv-SE" sz="1400" dirty="0"/>
              <a:t>tredjedelar i egen regi. </a:t>
            </a:r>
          </a:p>
          <a:p>
            <a:r>
              <a:rPr lang="sv-SE" sz="1400" dirty="0"/>
              <a:t>Olika ägarintressen och externa styrsig-</a:t>
            </a:r>
            <a:br>
              <a:rPr lang="sv-SE" sz="1400" dirty="0"/>
            </a:br>
            <a:r>
              <a:rPr lang="sv-SE" sz="1400" dirty="0"/>
              <a:t>naler medför styrning från flera håll.</a:t>
            </a:r>
          </a:p>
          <a:p>
            <a:endParaRPr lang="sv-SE" sz="1400" kern="1200" dirty="0">
              <a:ea typeface="Geneva" pitchFamily="1" charset="-128"/>
            </a:endParaRPr>
          </a:p>
        </p:txBody>
      </p:sp>
      <p:pic>
        <p:nvPicPr>
          <p:cNvPr id="9" name="Bildobjekt 8">
            <a:extLst>
              <a:ext uri="{FF2B5EF4-FFF2-40B4-BE49-F238E27FC236}">
                <a16:creationId xmlns:a16="http://schemas.microsoft.com/office/drawing/2014/main" id="{06DE6B6C-1398-CF4A-B677-B4BA6351D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13" name="Bildobjekt 12">
            <a:extLst>
              <a:ext uri="{FF2B5EF4-FFF2-40B4-BE49-F238E27FC236}">
                <a16:creationId xmlns:a16="http://schemas.microsoft.com/office/drawing/2014/main" id="{7D4361F6-2A2F-E740-8BCC-3E7224CB736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4300" y="2449286"/>
            <a:ext cx="5528642" cy="3877229"/>
          </a:xfrm>
          <a:prstGeom prst="rect">
            <a:avLst/>
          </a:prstGeom>
        </p:spPr>
      </p:pic>
    </p:spTree>
    <p:extLst>
      <p:ext uri="{BB962C8B-B14F-4D97-AF65-F5344CB8AC3E}">
        <p14:creationId xmlns:p14="http://schemas.microsoft.com/office/powerpoint/2010/main" val="23438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17</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224084"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FRAMTID – TRE TRENDANDE STYRMODELLER</a:t>
            </a:r>
          </a:p>
          <a:p>
            <a:pPr algn="l">
              <a:lnSpc>
                <a:spcPct val="150000"/>
              </a:lnSpc>
            </a:pPr>
            <a:endParaRPr lang="sv-SE" sz="1800" kern="0" spc="300" dirty="0"/>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89" y="2762123"/>
            <a:ext cx="6282102"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t>Centralisering av styrning. </a:t>
            </a:r>
            <a:r>
              <a:rPr lang="sv-SE" sz="1400" dirty="0"/>
              <a:t>Nationellt inflytande och standardisering ökar i omfattning och detaljeringsgrad. Syftet är en jämlik och tillgänglig sjukvård på lika villkor i hela landet. </a:t>
            </a:r>
          </a:p>
          <a:p>
            <a:r>
              <a:rPr lang="sv-SE" sz="1400" b="1" dirty="0"/>
              <a:t>Tillitsbaserad styrning. </a:t>
            </a:r>
            <a:r>
              <a:rPr lang="sv-SE" sz="1400" dirty="0"/>
              <a:t>Växer sig starkare med önskan om balans mellan tillit, konkurrens och ansvarsutkrävning samt om större mandat till professionerna att styra över vården.</a:t>
            </a:r>
          </a:p>
          <a:p>
            <a:r>
              <a:rPr lang="sv-SE" sz="1400" b="1" dirty="0"/>
              <a:t>Styrning från prestation till värdeskapande. </a:t>
            </a:r>
            <a:r>
              <a:rPr lang="sv-SE" sz="1400" dirty="0"/>
              <a:t>Innebär styrinsatser som bygger på dialog och samverkan samt närmare relation till kunskapsstyrning än via ekonomiska incitament och prestationsmätningar.</a:t>
            </a:r>
            <a:endParaRPr lang="sv-SE" sz="1400" i="1" dirty="0"/>
          </a:p>
          <a:p>
            <a:pPr marL="0" indent="0">
              <a:buNone/>
            </a:pPr>
            <a:endParaRPr lang="sv-SE" sz="1400" kern="1200" dirty="0">
              <a:ea typeface="Geneva" pitchFamily="1" charset="-128"/>
            </a:endParaRPr>
          </a:p>
        </p:txBody>
      </p:sp>
      <p:pic>
        <p:nvPicPr>
          <p:cNvPr id="9" name="Bildobjekt 8">
            <a:extLst>
              <a:ext uri="{FF2B5EF4-FFF2-40B4-BE49-F238E27FC236}">
                <a16:creationId xmlns:a16="http://schemas.microsoft.com/office/drawing/2014/main" id="{06DE6B6C-1398-CF4A-B677-B4BA6351D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15" name="Bildobjekt 14">
            <a:extLst>
              <a:ext uri="{FF2B5EF4-FFF2-40B4-BE49-F238E27FC236}">
                <a16:creationId xmlns:a16="http://schemas.microsoft.com/office/drawing/2014/main" id="{9275B6BD-F899-DD4F-96F8-B0BE063D15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653" t="47010" r="12603" b="13833"/>
          <a:stretch/>
        </p:blipFill>
        <p:spPr>
          <a:xfrm>
            <a:off x="8774558" y="1948384"/>
            <a:ext cx="3005440" cy="4182492"/>
          </a:xfrm>
          <a:prstGeom prst="rect">
            <a:avLst/>
          </a:prstGeom>
        </p:spPr>
      </p:pic>
    </p:spTree>
    <p:extLst>
      <p:ext uri="{BB962C8B-B14F-4D97-AF65-F5344CB8AC3E}">
        <p14:creationId xmlns:p14="http://schemas.microsoft.com/office/powerpoint/2010/main" val="2645325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18</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18</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0" y="3775076"/>
            <a:ext cx="121920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3200" b="1" kern="0" spc="300" dirty="0"/>
              <a:t>Sammanfattande slutsatser</a:t>
            </a:r>
          </a:p>
        </p:txBody>
      </p:sp>
      <p:sp>
        <p:nvSpPr>
          <p:cNvPr id="7" name="Platshållare för bildnummer 6">
            <a:extLst>
              <a:ext uri="{FF2B5EF4-FFF2-40B4-BE49-F238E27FC236}">
                <a16:creationId xmlns:a16="http://schemas.microsoft.com/office/drawing/2014/main" id="{AB516C58-CC73-4C4B-8369-17A78928FA95}"/>
              </a:ext>
            </a:extLst>
          </p:cNvPr>
          <p:cNvSpPr>
            <a:spLocks noGrp="1"/>
          </p:cNvSpPr>
          <p:nvPr>
            <p:ph type="sldNum" sz="quarter" idx="4"/>
          </p:nvPr>
        </p:nvSpPr>
        <p:spPr/>
        <p:txBody>
          <a:bodyPr/>
          <a:lstStyle/>
          <a:p>
            <a:fld id="{C1A088CD-CCDE-49E5-84E6-67161CD99BDA}" type="slidenum">
              <a:rPr lang="sv-SE" smtClean="0"/>
              <a:pPr/>
              <a:t>18</a:t>
            </a:fld>
            <a:endParaRPr lang="sv-SE" dirty="0"/>
          </a:p>
        </p:txBody>
      </p:sp>
      <p:sp>
        <p:nvSpPr>
          <p:cNvPr id="8" name="Platshållare för sidfot 7">
            <a:extLst>
              <a:ext uri="{FF2B5EF4-FFF2-40B4-BE49-F238E27FC236}">
                <a16:creationId xmlns:a16="http://schemas.microsoft.com/office/drawing/2014/main" id="{A6A5D68B-F25D-1B43-B772-686D2195F600}"/>
              </a:ext>
            </a:extLst>
          </p:cNvPr>
          <p:cNvSpPr>
            <a:spLocks noGrp="1"/>
          </p:cNvSpPr>
          <p:nvPr>
            <p:ph type="ftr" sz="quarter" idx="3"/>
          </p:nvPr>
        </p:nvSpPr>
        <p:spPr/>
        <p:txBody>
          <a:bodyPr/>
          <a:lstStyle/>
          <a:p>
            <a:r>
              <a:rPr lang="sv-SE" dirty="0"/>
              <a:t>Hälso- och sjukvårdsförvaltningen</a:t>
            </a:r>
          </a:p>
        </p:txBody>
      </p:sp>
      <p:pic>
        <p:nvPicPr>
          <p:cNvPr id="23" name="Bildobjekt 22">
            <a:extLst>
              <a:ext uri="{FF2B5EF4-FFF2-40B4-BE49-F238E27FC236}">
                <a16:creationId xmlns:a16="http://schemas.microsoft.com/office/drawing/2014/main" id="{D4A37B8B-D61B-DD40-84F6-F3CAA069D3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spTree>
    <p:extLst>
      <p:ext uri="{BB962C8B-B14F-4D97-AF65-F5344CB8AC3E}">
        <p14:creationId xmlns:p14="http://schemas.microsoft.com/office/powerpoint/2010/main" val="312625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19</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19</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70690" y="1823594"/>
            <a:ext cx="8706953" cy="47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SAMMANFATTANDE SLUTSATSER</a:t>
            </a:r>
          </a:p>
          <a:p>
            <a:pPr algn="l">
              <a:lnSpc>
                <a:spcPct val="90000"/>
              </a:lnSpc>
            </a:pPr>
            <a:endParaRPr lang="sv-SE" sz="1800" kern="0" spc="300" dirty="0"/>
          </a:p>
          <a:p>
            <a:pPr marL="457200" indent="-457200" algn="l">
              <a:spcAft>
                <a:spcPts val="800"/>
              </a:spcAft>
              <a:buFont typeface="Arial" panose="020B0604020202020204" pitchFamily="34" charset="0"/>
              <a:buChar char="•"/>
            </a:pPr>
            <a:endParaRPr lang="sv-SE" sz="1800" kern="0" dirty="0">
              <a:solidFill>
                <a:schemeClr val="tx1"/>
              </a:solidFill>
              <a:latin typeface="+mn-lt"/>
            </a:endParaRPr>
          </a:p>
          <a:p>
            <a:pPr algn="l">
              <a:lnSpc>
                <a:spcPct val="90000"/>
              </a:lnSpc>
            </a:pPr>
            <a:endParaRPr lang="sv-SE" sz="3200" kern="0" spc="300" dirty="0"/>
          </a:p>
        </p:txBody>
      </p:sp>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fld id="{C1A088CD-CCDE-49E5-84E6-67161CD99BDA}" type="slidenum">
              <a:rPr lang="sv-SE" smtClean="0"/>
              <a:pPr/>
              <a:t>19</a:t>
            </a:fld>
            <a:endParaRPr lang="sv-SE" dirty="0"/>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r>
              <a:rPr lang="sv-SE" dirty="0"/>
              <a:t>Hälso- och sjukvårdsförvaltningen</a:t>
            </a:r>
          </a:p>
        </p:txBody>
      </p:sp>
      <p:sp>
        <p:nvSpPr>
          <p:cNvPr id="4" name="textruta 3">
            <a:extLst>
              <a:ext uri="{FF2B5EF4-FFF2-40B4-BE49-F238E27FC236}">
                <a16:creationId xmlns:a16="http://schemas.microsoft.com/office/drawing/2014/main" id="{AA3E5697-DC23-CE42-90A3-62552FE74A1E}"/>
              </a:ext>
            </a:extLst>
          </p:cNvPr>
          <p:cNvSpPr txBox="1"/>
          <p:nvPr/>
        </p:nvSpPr>
        <p:spPr>
          <a:xfrm>
            <a:off x="1970690" y="2465181"/>
            <a:ext cx="7210632" cy="3736562"/>
          </a:xfrm>
          <a:prstGeom prst="rect">
            <a:avLst/>
          </a:prstGeom>
          <a:noFill/>
        </p:spPr>
        <p:txBody>
          <a:bodyPr wrap="square" rtlCol="0">
            <a:noAutofit/>
          </a:bodyPr>
          <a:lstStyle/>
          <a:p>
            <a:pPr marL="342900" lvl="0" indent="-342900" algn="l">
              <a:buFont typeface="+mj-lt"/>
              <a:buAutoNum type="arabicPeriod"/>
            </a:pPr>
            <a:r>
              <a:rPr lang="sv-SE" sz="1400" dirty="0"/>
              <a:t>Trenden med standardisering och likriktning tilltar</a:t>
            </a:r>
          </a:p>
          <a:p>
            <a:pPr marL="342900" lvl="0" indent="-342900" algn="l">
              <a:buFont typeface="+mj-lt"/>
              <a:buAutoNum type="arabicPeriod"/>
            </a:pPr>
            <a:r>
              <a:rPr lang="sv-SE" sz="1400" dirty="0"/>
              <a:t>Handlingsutrymmet kan minska på regional politisk nivå</a:t>
            </a:r>
          </a:p>
          <a:p>
            <a:pPr marL="342900" lvl="0" indent="-342900" algn="l">
              <a:buFont typeface="+mj-lt"/>
              <a:buAutoNum type="arabicPeriod"/>
            </a:pPr>
            <a:r>
              <a:rPr lang="sv-SE" sz="1400" dirty="0"/>
              <a:t>Prioritering kommer att få större betydelse för styrning</a:t>
            </a:r>
          </a:p>
          <a:p>
            <a:pPr marL="342900" lvl="0" indent="-342900" algn="l">
              <a:buFont typeface="+mj-lt"/>
              <a:buAutoNum type="arabicPeriod"/>
            </a:pPr>
            <a:r>
              <a:rPr lang="sv-SE" sz="1400" dirty="0"/>
              <a:t>Vårdstrukturens komplexitet ökar</a:t>
            </a:r>
          </a:p>
          <a:p>
            <a:pPr marL="342900" lvl="0" indent="-342900" algn="l">
              <a:buFont typeface="+mj-lt"/>
              <a:buAutoNum type="arabicPeriod"/>
            </a:pPr>
            <a:r>
              <a:rPr lang="sv-SE" sz="1400" dirty="0"/>
              <a:t>Samverkande styrmodeller kommer att växa fram</a:t>
            </a:r>
          </a:p>
          <a:p>
            <a:pPr marL="342900" lvl="0" indent="-342900" algn="l">
              <a:buFont typeface="+mj-lt"/>
              <a:buAutoNum type="arabicPeriod"/>
            </a:pPr>
            <a:r>
              <a:rPr lang="sv-SE" sz="1400" dirty="0">
                <a:latin typeface="Arial" charset="0"/>
              </a:rPr>
              <a:t>Ledarskapet blir viktigare för sjukvårdens utveckling </a:t>
            </a:r>
            <a:endParaRPr lang="sv-SE" sz="1400" dirty="0"/>
          </a:p>
          <a:p>
            <a:pPr marL="342900" lvl="0" indent="-342900" algn="l">
              <a:buFont typeface="+mj-lt"/>
              <a:buAutoNum type="arabicPeriod"/>
            </a:pPr>
            <a:r>
              <a:rPr lang="sv-SE" sz="1400" dirty="0"/>
              <a:t>Målkonflikter i styrmodeller kan bli fler</a:t>
            </a:r>
          </a:p>
          <a:p>
            <a:pPr marL="342900" lvl="0" indent="-342900" algn="l">
              <a:buFont typeface="+mj-lt"/>
              <a:buAutoNum type="arabicPeriod"/>
            </a:pPr>
            <a:r>
              <a:rPr lang="sv-SE" sz="1400" dirty="0"/>
              <a:t>Ömsesidigt beroende inom vårdstrukturen blir större</a:t>
            </a:r>
          </a:p>
          <a:p>
            <a:pPr marL="342900" lvl="0" indent="-342900" algn="l">
              <a:buFont typeface="+mj-lt"/>
              <a:buAutoNum type="arabicPeriod"/>
            </a:pPr>
            <a:r>
              <a:rPr lang="sv-SE" sz="1400" dirty="0"/>
              <a:t>Organisatorisk förändring av hälso- och sjukvården</a:t>
            </a:r>
          </a:p>
          <a:p>
            <a:pPr lvl="0"/>
            <a:endParaRPr lang="sv-SE" sz="1400" dirty="0"/>
          </a:p>
          <a:p>
            <a:pPr marL="457200" indent="-457200">
              <a:buFont typeface="+mj-lt"/>
              <a:buAutoNum type="arabicPeriod"/>
            </a:pPr>
            <a:endParaRPr lang="sv-SE" sz="1400" dirty="0"/>
          </a:p>
          <a:p>
            <a:pPr marL="342900" lvl="0" indent="-342900" algn="l">
              <a:buFont typeface="+mj-lt"/>
              <a:buAutoNum type="arabicPeriod"/>
            </a:pPr>
            <a:endParaRPr lang="sv-SE" sz="1400" dirty="0"/>
          </a:p>
          <a:p>
            <a:pPr marL="457200" indent="-457200" algn="l">
              <a:buFont typeface="+mj-lt"/>
              <a:buAutoNum type="arabicPeriod"/>
            </a:pPr>
            <a:endParaRPr lang="sv-SE" sz="1400" dirty="0"/>
          </a:p>
          <a:p>
            <a:pPr marL="342900" lvl="0" indent="-342900" algn="l">
              <a:buFont typeface="+mj-lt"/>
              <a:buAutoNum type="arabicPeriod"/>
            </a:pPr>
            <a:endParaRPr lang="sv-SE" sz="1400" dirty="0"/>
          </a:p>
          <a:p>
            <a:pPr marL="0" indent="0">
              <a:buNone/>
            </a:pPr>
            <a:endParaRPr lang="sv-SE" sz="1100" dirty="0"/>
          </a:p>
          <a:p>
            <a:pPr marL="342900" lvl="0" indent="-342900" algn="l">
              <a:buFont typeface="+mj-lt"/>
              <a:buAutoNum type="arabicPeriod"/>
            </a:pPr>
            <a:r>
              <a:rPr lang="sv-SE" sz="1400" dirty="0"/>
              <a:t> </a:t>
            </a:r>
          </a:p>
          <a:p>
            <a:pPr marL="0" indent="0">
              <a:buNone/>
            </a:pPr>
            <a:endParaRPr lang="sv-SE" sz="1100" dirty="0"/>
          </a:p>
        </p:txBody>
      </p:sp>
      <p:pic>
        <p:nvPicPr>
          <p:cNvPr id="18" name="Bildobjekt 17">
            <a:extLst>
              <a:ext uri="{FF2B5EF4-FFF2-40B4-BE49-F238E27FC236}">
                <a16:creationId xmlns:a16="http://schemas.microsoft.com/office/drawing/2014/main" id="{2B6E4472-905B-D441-A87C-735882D2C7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spTree>
    <p:extLst>
      <p:ext uri="{BB962C8B-B14F-4D97-AF65-F5344CB8AC3E}">
        <p14:creationId xmlns:p14="http://schemas.microsoft.com/office/powerpoint/2010/main" val="41378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13540" y="1845285"/>
            <a:ext cx="9364060" cy="472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INNEHÅLL</a:t>
            </a:r>
          </a:p>
          <a:p>
            <a:pPr algn="l"/>
            <a:endParaRPr lang="sv-SE" sz="1400" kern="0" dirty="0">
              <a:latin typeface="+mn-lt"/>
            </a:endParaRPr>
          </a:p>
          <a:p>
            <a:pPr algn="l"/>
            <a:r>
              <a:rPr lang="sv-SE" sz="1600" kern="0" dirty="0">
                <a:latin typeface="+mn-lt"/>
              </a:rPr>
              <a:t>Om långtidsutredningen</a:t>
            </a:r>
          </a:p>
          <a:p>
            <a:pPr marL="285750" indent="-285750" algn="l">
              <a:buFont typeface="Arial" panose="020B0604020202020204" pitchFamily="34" charset="0"/>
              <a:buChar char="•"/>
            </a:pPr>
            <a:r>
              <a:rPr lang="sv-SE" sz="1600" kern="0" dirty="0">
                <a:solidFill>
                  <a:schemeClr val="tx1"/>
                </a:solidFill>
                <a:latin typeface="+mn-lt"/>
              </a:rPr>
              <a:t>Utredningens uppdrag </a:t>
            </a:r>
            <a:endParaRPr lang="sv-SE" sz="1600" kern="0" dirty="0">
              <a:latin typeface="+mn-lt"/>
            </a:endParaRPr>
          </a:p>
          <a:p>
            <a:pPr marL="285750" indent="-285750" algn="l">
              <a:buFont typeface="Arial" panose="020B0604020202020204" pitchFamily="34" charset="0"/>
              <a:buChar char="•"/>
            </a:pPr>
            <a:r>
              <a:rPr lang="sv-SE" sz="1600" kern="0" dirty="0">
                <a:latin typeface="+mn-lt"/>
              </a:rPr>
              <a:t>N</a:t>
            </a:r>
            <a:r>
              <a:rPr lang="sv-SE" sz="1600" kern="0" dirty="0">
                <a:solidFill>
                  <a:schemeClr val="tx1"/>
                </a:solidFill>
                <a:latin typeface="+mn-lt"/>
              </a:rPr>
              <a:t>ågra centrala perspektiv </a:t>
            </a:r>
          </a:p>
          <a:p>
            <a:pPr marL="285750" indent="-285750" algn="l">
              <a:buFont typeface="Arial" panose="020B0604020202020204" pitchFamily="34" charset="0"/>
              <a:buChar char="•"/>
            </a:pPr>
            <a:r>
              <a:rPr lang="sv-SE" sz="1600" kern="0" dirty="0">
                <a:latin typeface="+mn-lt"/>
              </a:rPr>
              <a:t>Metodik: från framtidsscenario till vårdscenario</a:t>
            </a:r>
            <a:endParaRPr lang="sv-SE" sz="1600" kern="0" dirty="0">
              <a:solidFill>
                <a:schemeClr val="tx1"/>
              </a:solidFill>
              <a:latin typeface="+mn-lt"/>
            </a:endParaRPr>
          </a:p>
          <a:p>
            <a:pPr algn="l"/>
            <a:endParaRPr lang="sv-SE" sz="1600" kern="0" dirty="0">
              <a:latin typeface="+mn-lt"/>
            </a:endParaRPr>
          </a:p>
          <a:p>
            <a:pPr algn="l"/>
            <a:r>
              <a:rPr lang="sv-SE" sz="1600" kern="0" dirty="0">
                <a:latin typeface="+mn-lt"/>
              </a:rPr>
              <a:t>Perspektivrapport: </a:t>
            </a:r>
            <a:r>
              <a:rPr lang="sv-SE" sz="1600" i="1" kern="0" dirty="0">
                <a:latin typeface="+mn-lt"/>
              </a:rPr>
              <a:t>Styrning av hälso- och sjukvården</a:t>
            </a:r>
            <a:endParaRPr lang="sv-SE" sz="1600" i="1" kern="0" dirty="0">
              <a:solidFill>
                <a:schemeClr val="tx1"/>
              </a:solidFill>
              <a:latin typeface="+mn-lt"/>
            </a:endParaRPr>
          </a:p>
          <a:p>
            <a:pPr marL="303213" lvl="1" indent="-285750">
              <a:buFont typeface="Arial" panose="020B0604020202020204" pitchFamily="34" charset="0"/>
              <a:buChar char="•"/>
            </a:pPr>
            <a:r>
              <a:rPr lang="sv-SE" sz="1600" kern="0" dirty="0">
                <a:solidFill>
                  <a:schemeClr val="tx1"/>
                </a:solidFill>
                <a:latin typeface="+mn-lt"/>
              </a:rPr>
              <a:t>Begreppet styrning och styrmodell</a:t>
            </a:r>
          </a:p>
          <a:p>
            <a:pPr marL="303213" lvl="1" indent="-285750">
              <a:buFont typeface="Arial" panose="020B0604020202020204" pitchFamily="34" charset="0"/>
              <a:buChar char="•"/>
            </a:pPr>
            <a:r>
              <a:rPr lang="sv-SE" sz="1600" kern="0" dirty="0">
                <a:solidFill>
                  <a:schemeClr val="tx1"/>
                </a:solidFill>
                <a:latin typeface="+mn-lt"/>
              </a:rPr>
              <a:t>Sammanfattning</a:t>
            </a:r>
          </a:p>
          <a:p>
            <a:pPr marL="303213" lvl="1" indent="-285750">
              <a:buFont typeface="Arial" panose="020B0604020202020204" pitchFamily="34" charset="0"/>
              <a:buChar char="•"/>
            </a:pPr>
            <a:r>
              <a:rPr lang="sv-SE" sz="1600" kern="0" dirty="0">
                <a:solidFill>
                  <a:schemeClr val="tx1"/>
                </a:solidFill>
                <a:latin typeface="+mn-lt"/>
              </a:rPr>
              <a:t>Historik och nuläge</a:t>
            </a:r>
          </a:p>
          <a:p>
            <a:pPr marL="195263" lvl="1" indent="-177800"/>
            <a:r>
              <a:rPr lang="sv-SE" sz="1600" kern="0" dirty="0">
                <a:solidFill>
                  <a:schemeClr val="tx1"/>
                </a:solidFill>
              </a:rPr>
              <a:t>	– Styrning internationellt, nationellt och regionalt</a:t>
            </a:r>
          </a:p>
          <a:p>
            <a:pPr marL="195263" lvl="1" indent="-177800"/>
            <a:r>
              <a:rPr lang="sv-SE" sz="1600" kern="0" dirty="0">
                <a:solidFill>
                  <a:schemeClr val="tx1"/>
                </a:solidFill>
              </a:rPr>
              <a:t>	– Styrning Region Stockholm</a:t>
            </a:r>
          </a:p>
          <a:p>
            <a:pPr marL="195263" lvl="1" indent="-177800"/>
            <a:r>
              <a:rPr lang="sv-SE" sz="1600" kern="0" dirty="0">
                <a:solidFill>
                  <a:schemeClr val="tx1"/>
                </a:solidFill>
              </a:rPr>
              <a:t>	– Beställarstyrning och kunskapsstyrning</a:t>
            </a:r>
          </a:p>
          <a:p>
            <a:pPr marL="195263" lvl="1" indent="-177800"/>
            <a:r>
              <a:rPr lang="sv-SE" sz="1600" kern="0" dirty="0">
                <a:solidFill>
                  <a:schemeClr val="tx1"/>
                </a:solidFill>
              </a:rPr>
              <a:t>	– Styrning genom organisation och ledarskap</a:t>
            </a:r>
          </a:p>
          <a:p>
            <a:pPr marL="195263" lvl="1" indent="-177800"/>
            <a:r>
              <a:rPr lang="sv-SE" sz="1600" kern="0" dirty="0">
                <a:solidFill>
                  <a:schemeClr val="tx1"/>
                </a:solidFill>
              </a:rPr>
              <a:t>	– Erfarenheter av styrning utifrån FHS</a:t>
            </a:r>
          </a:p>
          <a:p>
            <a:pPr marL="195263" lvl="1" indent="-177800"/>
            <a:r>
              <a:rPr lang="sv-SE" sz="1600" kern="0" dirty="0">
                <a:solidFill>
                  <a:schemeClr val="tx1"/>
                </a:solidFill>
              </a:rPr>
              <a:t>	– Förutsättningar för styrning på systemnivå</a:t>
            </a:r>
          </a:p>
          <a:p>
            <a:pPr marL="303213" lvl="1" indent="-285750">
              <a:buFont typeface="Arial" panose="020B0604020202020204" pitchFamily="34" charset="0"/>
              <a:buChar char="•"/>
            </a:pPr>
            <a:r>
              <a:rPr lang="sv-SE" sz="1600" kern="0" dirty="0">
                <a:solidFill>
                  <a:schemeClr val="tx1"/>
                </a:solidFill>
                <a:latin typeface="+mn-lt"/>
              </a:rPr>
              <a:t>Framtid – tre trendade styrmodeller</a:t>
            </a:r>
          </a:p>
          <a:p>
            <a:pPr marL="303213" lvl="1" indent="-285750">
              <a:buFont typeface="Arial" panose="020B0604020202020204" pitchFamily="34" charset="0"/>
              <a:buChar char="•"/>
            </a:pPr>
            <a:r>
              <a:rPr lang="sv-SE" sz="1600" kern="0" dirty="0">
                <a:solidFill>
                  <a:schemeClr val="tx1"/>
                </a:solidFill>
                <a:latin typeface="+mn-lt"/>
              </a:rPr>
              <a:t>Sammanfattande slutsatser</a:t>
            </a: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093535BD-58C0-1248-8B7E-BFAE510B3E55}"/>
              </a:ext>
            </a:extLst>
          </p:cNvPr>
          <p:cNvSpPr>
            <a:spLocks noGrp="1"/>
          </p:cNvSpPr>
          <p:nvPr>
            <p:ph type="sldNum" sz="quarter" idx="4"/>
          </p:nvPr>
        </p:nvSpPr>
        <p:spPr/>
        <p:txBody>
          <a:bodyPr/>
          <a:lstStyle/>
          <a:p>
            <a:fld id="{C1A088CD-CCDE-49E5-84E6-67161CD99BDA}" type="slidenum">
              <a:rPr lang="sv-SE" smtClean="0"/>
              <a:pPr/>
              <a:t>2</a:t>
            </a:fld>
            <a:endParaRPr lang="sv-SE" dirty="0"/>
          </a:p>
        </p:txBody>
      </p:sp>
      <p:sp>
        <p:nvSpPr>
          <p:cNvPr id="8" name="Platshållare för sidfot 7">
            <a:extLst>
              <a:ext uri="{FF2B5EF4-FFF2-40B4-BE49-F238E27FC236}">
                <a16:creationId xmlns:a16="http://schemas.microsoft.com/office/drawing/2014/main" id="{C246FCD5-571D-5D4F-8419-9144056167B9}"/>
              </a:ext>
            </a:extLst>
          </p:cNvPr>
          <p:cNvSpPr>
            <a:spLocks noGrp="1"/>
          </p:cNvSpPr>
          <p:nvPr>
            <p:ph type="ftr" sz="quarter" idx="3"/>
          </p:nvPr>
        </p:nvSpPr>
        <p:spPr/>
        <p:txBody>
          <a:bodyPr/>
          <a:lstStyle/>
          <a:p>
            <a:r>
              <a:rPr lang="sv-SE" dirty="0"/>
              <a:t>Hälso- och sjukvårdsförvaltningen</a:t>
            </a:r>
          </a:p>
        </p:txBody>
      </p:sp>
      <p:pic>
        <p:nvPicPr>
          <p:cNvPr id="18" name="Bildobjekt 17">
            <a:extLst>
              <a:ext uri="{FF2B5EF4-FFF2-40B4-BE49-F238E27FC236}">
                <a16:creationId xmlns:a16="http://schemas.microsoft.com/office/drawing/2014/main" id="{0287FDA1-24EC-7641-9AD7-0CC0FC979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855" y="949202"/>
            <a:ext cx="4782145" cy="5890388"/>
          </a:xfrm>
          <a:prstGeom prst="rect">
            <a:avLst/>
          </a:prstGeom>
        </p:spPr>
      </p:pic>
      <p:pic>
        <p:nvPicPr>
          <p:cNvPr id="20" name="Bildobjekt 19">
            <a:extLst>
              <a:ext uri="{FF2B5EF4-FFF2-40B4-BE49-F238E27FC236}">
                <a16:creationId xmlns:a16="http://schemas.microsoft.com/office/drawing/2014/main" id="{CB1154FB-B770-8B4B-8C2E-88DB9916F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spTree>
    <p:extLst>
      <p:ext uri="{BB962C8B-B14F-4D97-AF65-F5344CB8AC3E}">
        <p14:creationId xmlns:p14="http://schemas.microsoft.com/office/powerpoint/2010/main" val="214882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3</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3</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6890" y="1828675"/>
            <a:ext cx="7032172" cy="457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UPPDRAG</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600" kern="0" dirty="0">
                <a:latin typeface="+mn-lt"/>
              </a:rPr>
              <a:t>Beskriva, analysera och presentera utmaningar och möjliga lösningar inför 2040</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Ta fram underlag för beslut som säkerställer en långsiktig och hållbar planering för invånarnas framtida behov av hälso- och sjukvård</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Rapportera till parlamentarisk politikergrupp</a:t>
            </a:r>
          </a:p>
          <a:p>
            <a:pPr marL="457200" indent="-457200" algn="l">
              <a:lnSpc>
                <a:spcPct val="90000"/>
              </a:lnSpc>
              <a:buFont typeface="Arial" panose="020B0604020202020204" pitchFamily="34" charset="0"/>
              <a:buChar char="•"/>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Ha ett tydligt framtidsfokus</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Delrapporter om centrala perspektiv på hälso- och sjukvården tas fram löpande</a:t>
            </a:r>
          </a:p>
          <a:p>
            <a:pPr marL="457200" indent="-457200" algn="l">
              <a:lnSpc>
                <a:spcPct val="90000"/>
              </a:lnSpc>
              <a:buFont typeface="Arial" panose="020B0604020202020204" pitchFamily="34" charset="0"/>
              <a:buChar char="•"/>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Delrapporterna bildar underlag för en samlad slutrapport som beräknas vara klar 2022</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 name="Platshållare för bildnummer 4">
            <a:extLst>
              <a:ext uri="{FF2B5EF4-FFF2-40B4-BE49-F238E27FC236}">
                <a16:creationId xmlns:a16="http://schemas.microsoft.com/office/drawing/2014/main" id="{0365EB7B-B066-014F-B8F2-BD95DBAE4DF9}"/>
              </a:ext>
            </a:extLst>
          </p:cNvPr>
          <p:cNvSpPr>
            <a:spLocks noGrp="1"/>
          </p:cNvSpPr>
          <p:nvPr>
            <p:ph type="sldNum" sz="quarter" idx="4"/>
          </p:nvPr>
        </p:nvSpPr>
        <p:spPr/>
        <p:txBody>
          <a:bodyPr/>
          <a:lstStyle/>
          <a:p>
            <a:fld id="{C1A088CD-CCDE-49E5-84E6-67161CD99BDA}" type="slidenum">
              <a:rPr lang="sv-SE" smtClean="0"/>
              <a:pPr/>
              <a:t>3</a:t>
            </a:fld>
            <a:endParaRPr lang="sv-SE" dirty="0"/>
          </a:p>
        </p:txBody>
      </p:sp>
      <p:sp>
        <p:nvSpPr>
          <p:cNvPr id="7" name="Platshållare för sidfot 6">
            <a:extLst>
              <a:ext uri="{FF2B5EF4-FFF2-40B4-BE49-F238E27FC236}">
                <a16:creationId xmlns:a16="http://schemas.microsoft.com/office/drawing/2014/main" id="{1B3319CC-0473-EA41-A6B8-2FFDE74C32E2}"/>
              </a:ext>
            </a:extLst>
          </p:cNvPr>
          <p:cNvSpPr>
            <a:spLocks noGrp="1"/>
          </p:cNvSpPr>
          <p:nvPr>
            <p:ph type="ftr" sz="quarter" idx="3"/>
          </p:nvPr>
        </p:nvSpPr>
        <p:spPr/>
        <p:txBody>
          <a:bodyPr/>
          <a:lstStyle/>
          <a:p>
            <a:r>
              <a:rPr lang="sv-SE" dirty="0"/>
              <a:t>Hälso- och sjukvårdsförvaltningen</a:t>
            </a:r>
          </a:p>
        </p:txBody>
      </p:sp>
      <p:pic>
        <p:nvPicPr>
          <p:cNvPr id="18" name="Bildobjekt 17">
            <a:extLst>
              <a:ext uri="{FF2B5EF4-FFF2-40B4-BE49-F238E27FC236}">
                <a16:creationId xmlns:a16="http://schemas.microsoft.com/office/drawing/2014/main" id="{293F399B-074C-F24E-9FF6-18E69E8D16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spTree>
    <p:extLst>
      <p:ext uri="{BB962C8B-B14F-4D97-AF65-F5344CB8AC3E}">
        <p14:creationId xmlns:p14="http://schemas.microsoft.com/office/powerpoint/2010/main" val="161702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4</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4</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68ACA961-49EE-EB45-A92C-9CDF0CE9B9CC}"/>
              </a:ext>
            </a:extLst>
          </p:cNvPr>
          <p:cNvSpPr>
            <a:spLocks noGrp="1"/>
          </p:cNvSpPr>
          <p:nvPr>
            <p:ph type="sldNum" sz="quarter" idx="4"/>
          </p:nvPr>
        </p:nvSpPr>
        <p:spPr/>
        <p:txBody>
          <a:bodyPr/>
          <a:lstStyle/>
          <a:p>
            <a:fld id="{C1A088CD-CCDE-49E5-84E6-67161CD99BDA}" type="slidenum">
              <a:rPr lang="sv-SE" smtClean="0"/>
              <a:pPr/>
              <a:t>4</a:t>
            </a:fld>
            <a:endParaRPr lang="sv-SE" dirty="0"/>
          </a:p>
        </p:txBody>
      </p:sp>
      <p:sp>
        <p:nvSpPr>
          <p:cNvPr id="8" name="Platshållare för sidfot 7">
            <a:extLst>
              <a:ext uri="{FF2B5EF4-FFF2-40B4-BE49-F238E27FC236}">
                <a16:creationId xmlns:a16="http://schemas.microsoft.com/office/drawing/2014/main" id="{997EEE78-C437-3241-9357-23ABD97A59A7}"/>
              </a:ext>
            </a:extLst>
          </p:cNvPr>
          <p:cNvSpPr>
            <a:spLocks noGrp="1"/>
          </p:cNvSpPr>
          <p:nvPr>
            <p:ph type="ftr" sz="quarter" idx="3"/>
          </p:nvPr>
        </p:nvSpPr>
        <p:spPr/>
        <p:txBody>
          <a:bodyPr/>
          <a:lstStyle/>
          <a:p>
            <a:r>
              <a:rPr lang="sv-SE" dirty="0"/>
              <a:t>Hälso- och sjukvårdsförvaltningen</a:t>
            </a:r>
          </a:p>
        </p:txBody>
      </p:sp>
      <p:pic>
        <p:nvPicPr>
          <p:cNvPr id="43" name="Bildobjekt 42">
            <a:extLst>
              <a:ext uri="{FF2B5EF4-FFF2-40B4-BE49-F238E27FC236}">
                <a16:creationId xmlns:a16="http://schemas.microsoft.com/office/drawing/2014/main" id="{8ED0F2A4-0F29-2541-B35F-AE2BF4865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379" y="1237411"/>
            <a:ext cx="1797014" cy="2489950"/>
          </a:xfrm>
          <a:prstGeom prst="rect">
            <a:avLst/>
          </a:prstGeom>
          <a:ln>
            <a:noFill/>
          </a:ln>
          <a:effectLst>
            <a:outerShdw blurRad="190500" algn="tl" rotWithShape="0">
              <a:srgbClr val="000000">
                <a:alpha val="70000"/>
              </a:srgbClr>
            </a:outerShdw>
          </a:effectLst>
        </p:spPr>
      </p:pic>
      <p:pic>
        <p:nvPicPr>
          <p:cNvPr id="45" name="Bildobjekt 44">
            <a:extLst>
              <a:ext uri="{FF2B5EF4-FFF2-40B4-BE49-F238E27FC236}">
                <a16:creationId xmlns:a16="http://schemas.microsoft.com/office/drawing/2014/main" id="{43C38665-26E0-3443-AA56-D27EE2ED51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514" y="1537184"/>
            <a:ext cx="1804462" cy="2557506"/>
          </a:xfrm>
          <a:prstGeom prst="rect">
            <a:avLst/>
          </a:prstGeom>
          <a:ln>
            <a:noFill/>
          </a:ln>
          <a:effectLst>
            <a:outerShdw blurRad="190500" algn="tl" rotWithShape="0">
              <a:srgbClr val="000000">
                <a:alpha val="70000"/>
              </a:srgbClr>
            </a:outerShdw>
          </a:effectLst>
        </p:spPr>
      </p:pic>
      <p:pic>
        <p:nvPicPr>
          <p:cNvPr id="47" name="Bildobjekt 46">
            <a:extLst>
              <a:ext uri="{FF2B5EF4-FFF2-40B4-BE49-F238E27FC236}">
                <a16:creationId xmlns:a16="http://schemas.microsoft.com/office/drawing/2014/main" id="{228DD6E1-8A5D-7045-AE56-488E29CC2B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7318" y="2116890"/>
            <a:ext cx="1804462" cy="2550810"/>
          </a:xfrm>
          <a:prstGeom prst="rect">
            <a:avLst/>
          </a:prstGeom>
          <a:ln>
            <a:noFill/>
          </a:ln>
          <a:effectLst>
            <a:outerShdw blurRad="190500" algn="tl" rotWithShape="0">
              <a:srgbClr val="000000">
                <a:alpha val="70000"/>
              </a:srgbClr>
            </a:outerShdw>
          </a:effectLst>
        </p:spPr>
      </p:pic>
      <p:pic>
        <p:nvPicPr>
          <p:cNvPr id="49" name="Bildobjekt 48">
            <a:extLst>
              <a:ext uri="{FF2B5EF4-FFF2-40B4-BE49-F238E27FC236}">
                <a16:creationId xmlns:a16="http://schemas.microsoft.com/office/drawing/2014/main" id="{A00EE0F6-5238-ED4D-94F6-FB45486AAD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4852" y="3391628"/>
            <a:ext cx="1804462" cy="2552144"/>
          </a:xfrm>
          <a:prstGeom prst="rect">
            <a:avLst/>
          </a:prstGeom>
          <a:ln>
            <a:noFill/>
          </a:ln>
          <a:effectLst>
            <a:outerShdw blurRad="190500" algn="tl" rotWithShape="0">
              <a:srgbClr val="000000">
                <a:alpha val="70000"/>
              </a:srgbClr>
            </a:outerShdw>
          </a:effectLst>
        </p:spPr>
      </p:pic>
      <p:sp>
        <p:nvSpPr>
          <p:cNvPr id="50" name="Title 6">
            <a:extLst>
              <a:ext uri="{FF2B5EF4-FFF2-40B4-BE49-F238E27FC236}">
                <a16:creationId xmlns:a16="http://schemas.microsoft.com/office/drawing/2014/main" id="{4E0D1167-2B66-884A-A647-73512C9C429B}"/>
              </a:ext>
            </a:extLst>
          </p:cNvPr>
          <p:cNvSpPr txBox="1">
            <a:spLocks/>
          </p:cNvSpPr>
          <p:nvPr/>
        </p:nvSpPr>
        <p:spPr bwMode="auto">
          <a:xfrm>
            <a:off x="2046890" y="1828675"/>
            <a:ext cx="4748048" cy="50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NÅGRA CENTRALA PERSPEKTIV</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1" name="Title 6">
            <a:extLst>
              <a:ext uri="{FF2B5EF4-FFF2-40B4-BE49-F238E27FC236}">
                <a16:creationId xmlns:a16="http://schemas.microsoft.com/office/drawing/2014/main" id="{F746522B-6C68-7040-9345-30816AEF9066}"/>
              </a:ext>
            </a:extLst>
          </p:cNvPr>
          <p:cNvSpPr txBox="1">
            <a:spLocks/>
          </p:cNvSpPr>
          <p:nvPr/>
        </p:nvSpPr>
        <p:spPr bwMode="auto">
          <a:xfrm>
            <a:off x="2065887" y="2216813"/>
            <a:ext cx="7467600" cy="44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marL="285750" indent="-285750" algn="l">
              <a:lnSpc>
                <a:spcPct val="200000"/>
              </a:lnSpc>
              <a:buFont typeface="Arial" panose="020B0604020202020204" pitchFamily="34" charset="0"/>
              <a:buChar char="•"/>
            </a:pPr>
            <a:r>
              <a:rPr lang="sv-SE" sz="1600" kern="0" dirty="0"/>
              <a:t>Invånarens och patientens behov</a:t>
            </a:r>
          </a:p>
          <a:p>
            <a:pPr marL="285750" indent="-285750" algn="l">
              <a:lnSpc>
                <a:spcPct val="200000"/>
              </a:lnSpc>
              <a:buFont typeface="Arial" panose="020B0604020202020204" pitchFamily="34" charset="0"/>
              <a:buChar char="•"/>
            </a:pPr>
            <a:r>
              <a:rPr lang="sv-SE" sz="1600" kern="0" dirty="0"/>
              <a:t>Kvalitet</a:t>
            </a:r>
          </a:p>
          <a:p>
            <a:pPr marL="285750" indent="-285750" algn="l">
              <a:lnSpc>
                <a:spcPct val="200000"/>
              </a:lnSpc>
              <a:buFont typeface="Arial" panose="020B0604020202020204" pitchFamily="34" charset="0"/>
              <a:buChar char="•"/>
            </a:pPr>
            <a:r>
              <a:rPr lang="sv-SE" sz="1600" kern="0" dirty="0"/>
              <a:t>Struktur</a:t>
            </a:r>
          </a:p>
          <a:p>
            <a:pPr marL="285750" indent="-285750" algn="l">
              <a:lnSpc>
                <a:spcPct val="200000"/>
              </a:lnSpc>
              <a:buFont typeface="Arial" panose="020B0604020202020204" pitchFamily="34" charset="0"/>
              <a:buChar char="•"/>
            </a:pPr>
            <a:r>
              <a:rPr lang="sv-SE" sz="1600" kern="0" dirty="0"/>
              <a:t>Verksamhetsutveckling och digitalisering</a:t>
            </a:r>
          </a:p>
          <a:p>
            <a:pPr marL="285750" indent="-285750" algn="l">
              <a:lnSpc>
                <a:spcPct val="200000"/>
              </a:lnSpc>
              <a:buFont typeface="Arial" panose="020B0604020202020204" pitchFamily="34" charset="0"/>
              <a:buChar char="•"/>
            </a:pPr>
            <a:r>
              <a:rPr lang="sv-SE" sz="1600" kern="0" dirty="0"/>
              <a:t>Styrning</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23" name="Bildobjekt 22">
            <a:extLst>
              <a:ext uri="{FF2B5EF4-FFF2-40B4-BE49-F238E27FC236}">
                <a16:creationId xmlns:a16="http://schemas.microsoft.com/office/drawing/2014/main" id="{6E1305DA-1173-4F48-B6A2-C966F61399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4" name="Bildobjekt 3">
            <a:extLst>
              <a:ext uri="{FF2B5EF4-FFF2-40B4-BE49-F238E27FC236}">
                <a16:creationId xmlns:a16="http://schemas.microsoft.com/office/drawing/2014/main" id="{A0A71507-8317-E84E-9AF9-AF1A0C8051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7764" y="3810997"/>
            <a:ext cx="1809626" cy="252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17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5</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5</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6890" y="1830379"/>
            <a:ext cx="89154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METODIK: FRÅN FRAMTIDSSCENARIO TILL VÅRDSCENARIO</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8CBC2A9-2F37-EC48-80A5-3001708BCCD7}"/>
              </a:ext>
            </a:extLst>
          </p:cNvPr>
          <p:cNvSpPr>
            <a:spLocks noGrp="1"/>
          </p:cNvSpPr>
          <p:nvPr>
            <p:ph type="sldNum" sz="quarter" idx="4"/>
          </p:nvPr>
        </p:nvSpPr>
        <p:spPr/>
        <p:txBody>
          <a:bodyPr/>
          <a:lstStyle/>
          <a:p>
            <a:fld id="{C1A088CD-CCDE-49E5-84E6-67161CD99BDA}" type="slidenum">
              <a:rPr lang="sv-SE" smtClean="0"/>
              <a:pPr/>
              <a:t>5</a:t>
            </a:fld>
            <a:endParaRPr lang="sv-SE" dirty="0"/>
          </a:p>
        </p:txBody>
      </p:sp>
      <p:sp>
        <p:nvSpPr>
          <p:cNvPr id="8" name="Platshållare för sidfot 7">
            <a:extLst>
              <a:ext uri="{FF2B5EF4-FFF2-40B4-BE49-F238E27FC236}">
                <a16:creationId xmlns:a16="http://schemas.microsoft.com/office/drawing/2014/main" id="{DAC51976-1169-A14F-9989-305B4F844EEB}"/>
              </a:ext>
            </a:extLst>
          </p:cNvPr>
          <p:cNvSpPr>
            <a:spLocks noGrp="1"/>
          </p:cNvSpPr>
          <p:nvPr>
            <p:ph type="ftr" sz="quarter" idx="3"/>
          </p:nvPr>
        </p:nvSpPr>
        <p:spPr/>
        <p:txBody>
          <a:bodyPr/>
          <a:lstStyle/>
          <a:p>
            <a:r>
              <a:rPr lang="sv-SE" dirty="0"/>
              <a:t>Hälso- och sjukvårdsförvaltningen</a:t>
            </a:r>
          </a:p>
        </p:txBody>
      </p:sp>
      <p:pic>
        <p:nvPicPr>
          <p:cNvPr id="20" name="Bildobjekt 19">
            <a:extLst>
              <a:ext uri="{FF2B5EF4-FFF2-40B4-BE49-F238E27FC236}">
                <a16:creationId xmlns:a16="http://schemas.microsoft.com/office/drawing/2014/main" id="{6A802AD2-1B77-6145-9EAD-D781E57B07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5" name="Bildobjekt 4">
            <a:extLst>
              <a:ext uri="{FF2B5EF4-FFF2-40B4-BE49-F238E27FC236}">
                <a16:creationId xmlns:a16="http://schemas.microsoft.com/office/drawing/2014/main" id="{F075CE00-C845-3C44-992B-27B01C5CFDA4}"/>
              </a:ext>
            </a:extLst>
          </p:cNvPr>
          <p:cNvPicPr>
            <a:picLocks noChangeAspect="1"/>
          </p:cNvPicPr>
          <p:nvPr/>
        </p:nvPicPr>
        <p:blipFill>
          <a:blip r:embed="rId6">
            <a:clrChange>
              <a:clrFrom>
                <a:srgbClr val="F5F1E8"/>
              </a:clrFrom>
              <a:clrTo>
                <a:srgbClr val="F5F1E8">
                  <a:alpha val="0"/>
                </a:srgbClr>
              </a:clrTo>
            </a:clrChange>
            <a:extLst>
              <a:ext uri="{28A0092B-C50C-407E-A947-70E740481C1C}">
                <a14:useLocalDpi xmlns:a14="http://schemas.microsoft.com/office/drawing/2010/main" val="0"/>
              </a:ext>
            </a:extLst>
          </a:blip>
          <a:stretch>
            <a:fillRect/>
          </a:stretch>
        </p:blipFill>
        <p:spPr>
          <a:xfrm>
            <a:off x="1536638" y="2591955"/>
            <a:ext cx="9721164" cy="4198869"/>
          </a:xfrm>
          <a:prstGeom prst="rect">
            <a:avLst/>
          </a:prstGeom>
        </p:spPr>
      </p:pic>
    </p:spTree>
    <p:extLst>
      <p:ext uri="{BB962C8B-B14F-4D97-AF65-F5344CB8AC3E}">
        <p14:creationId xmlns:p14="http://schemas.microsoft.com/office/powerpoint/2010/main" val="204300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6</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6</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6</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20" name="Title 6">
            <a:extLst>
              <a:ext uri="{FF2B5EF4-FFF2-40B4-BE49-F238E27FC236}">
                <a16:creationId xmlns:a16="http://schemas.microsoft.com/office/drawing/2014/main" id="{1114A6D7-573F-F04D-A02D-B15C979FF249}"/>
              </a:ext>
            </a:extLst>
          </p:cNvPr>
          <p:cNvSpPr txBox="1">
            <a:spLocks/>
          </p:cNvSpPr>
          <p:nvPr/>
        </p:nvSpPr>
        <p:spPr bwMode="auto">
          <a:xfrm>
            <a:off x="463295" y="3965893"/>
            <a:ext cx="6385739"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Styrning av hälso- och sjukvården</a:t>
            </a:r>
          </a:p>
        </p:txBody>
      </p:sp>
      <p:pic>
        <p:nvPicPr>
          <p:cNvPr id="18" name="Bildobjekt 17">
            <a:extLst>
              <a:ext uri="{FF2B5EF4-FFF2-40B4-BE49-F238E27FC236}">
                <a16:creationId xmlns:a16="http://schemas.microsoft.com/office/drawing/2014/main" id="{439AE587-F6FF-414A-A65B-E1BD6A7D66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19" name="Bildobjekt 18">
            <a:extLst>
              <a:ext uri="{FF2B5EF4-FFF2-40B4-BE49-F238E27FC236}">
                <a16:creationId xmlns:a16="http://schemas.microsoft.com/office/drawing/2014/main" id="{DE52245E-B527-EE40-BF52-F6E5008D85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7154" y="2188574"/>
            <a:ext cx="3028800" cy="42281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714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7</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7</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7</a:t>
            </a:fld>
            <a:endParaRPr lang="sv-SE" dirty="0"/>
          </a:p>
        </p:txBody>
      </p:sp>
      <p:sp>
        <p:nvSpPr>
          <p:cNvPr id="42" name="Title 6">
            <a:extLst>
              <a:ext uri="{FF2B5EF4-FFF2-40B4-BE49-F238E27FC236}">
                <a16:creationId xmlns:a16="http://schemas.microsoft.com/office/drawing/2014/main" id="{186D0FC4-C28E-D749-9E47-899793760CFE}"/>
              </a:ext>
            </a:extLst>
          </p:cNvPr>
          <p:cNvSpPr txBox="1">
            <a:spLocks/>
          </p:cNvSpPr>
          <p:nvPr/>
        </p:nvSpPr>
        <p:spPr bwMode="auto">
          <a:xfrm>
            <a:off x="2046890" y="1828675"/>
            <a:ext cx="7325710" cy="53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BEGREPPET STYRNING OCH STYRMODELLER</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 name="textruta 3">
            <a:extLst>
              <a:ext uri="{FF2B5EF4-FFF2-40B4-BE49-F238E27FC236}">
                <a16:creationId xmlns:a16="http://schemas.microsoft.com/office/drawing/2014/main" id="{5EC51083-96DE-5E4A-B0FE-535FB25224FF}"/>
              </a:ext>
            </a:extLst>
          </p:cNvPr>
          <p:cNvSpPr txBox="1"/>
          <p:nvPr/>
        </p:nvSpPr>
        <p:spPr>
          <a:xfrm>
            <a:off x="1955401" y="2561971"/>
            <a:ext cx="6386872" cy="3154609"/>
          </a:xfrm>
          <a:prstGeom prst="rect">
            <a:avLst/>
          </a:prstGeom>
          <a:noFill/>
        </p:spPr>
        <p:txBody>
          <a:bodyPr wrap="square" rtlCol="0">
            <a:noAutofit/>
          </a:bodyPr>
          <a:lstStyle/>
          <a:p>
            <a:pPr marL="285750" indent="-285750" algn="l">
              <a:lnSpc>
                <a:spcPts val="2000"/>
              </a:lnSpc>
              <a:buFont typeface="Arial" panose="020B0604020202020204" pitchFamily="34" charset="0"/>
              <a:buChar char="•"/>
              <a:defRPr/>
            </a:pPr>
            <a:r>
              <a:rPr lang="sv-SE" sz="1400" b="1" kern="0" dirty="0">
                <a:latin typeface="+mn-lt"/>
                <a:ea typeface="+mj-ea"/>
                <a:cs typeface="+mj-cs"/>
              </a:rPr>
              <a:t>Styrning och styrmodeller är dynamiska begrepp </a:t>
            </a:r>
            <a:r>
              <a:rPr lang="sv-SE" sz="1400" kern="0" dirty="0">
                <a:latin typeface="+mn-lt"/>
                <a:ea typeface="+mj-ea"/>
                <a:cs typeface="+mj-cs"/>
              </a:rPr>
              <a:t>med många tolkningar. Inga gemensamma eller vedertagna definitioner har kunnat återfinnas. </a:t>
            </a:r>
          </a:p>
          <a:p>
            <a:pPr marL="285750" indent="-285750" algn="l">
              <a:lnSpc>
                <a:spcPts val="2000"/>
              </a:lnSpc>
              <a:buFont typeface="Arial" panose="020B0604020202020204" pitchFamily="34" charset="0"/>
              <a:buChar char="•"/>
              <a:defRPr/>
            </a:pPr>
            <a:r>
              <a:rPr lang="sv-SE" sz="1400" b="1" kern="0" dirty="0">
                <a:latin typeface="+mn-lt"/>
                <a:ea typeface="+mj-ea"/>
                <a:cs typeface="+mj-cs"/>
              </a:rPr>
              <a:t>Begreppet styrning omfattar olika insatser </a:t>
            </a:r>
            <a:r>
              <a:rPr lang="sv-SE" sz="1400" kern="0" dirty="0">
                <a:latin typeface="+mn-lt"/>
                <a:ea typeface="+mj-ea"/>
                <a:cs typeface="+mj-cs"/>
              </a:rPr>
              <a:t>i syfte att påverka processer och resultat inom en organisation. </a:t>
            </a:r>
          </a:p>
          <a:p>
            <a:pPr marL="285750" indent="-285750" algn="l">
              <a:lnSpc>
                <a:spcPts val="2000"/>
              </a:lnSpc>
              <a:buFont typeface="Arial" panose="020B0604020202020204" pitchFamily="34" charset="0"/>
              <a:buChar char="•"/>
              <a:defRPr/>
            </a:pPr>
            <a:r>
              <a:rPr lang="sv-SE" sz="1400" b="1" kern="0" dirty="0">
                <a:latin typeface="+mn-lt"/>
                <a:ea typeface="+mj-ea"/>
                <a:cs typeface="+mj-cs"/>
              </a:rPr>
              <a:t>En styrmodell kan ses som en övergripande idé </a:t>
            </a:r>
            <a:r>
              <a:rPr lang="sv-SE" sz="1400" kern="0" dirty="0">
                <a:latin typeface="+mn-lt"/>
                <a:ea typeface="+mj-ea"/>
                <a:cs typeface="+mj-cs"/>
              </a:rPr>
              <a:t>om hur de olika insatserna inom styrning ska utformas i förhållande till varandra och ur ett helhetsperspektiv.</a:t>
            </a:r>
          </a:p>
          <a:p>
            <a:pPr marL="285750" indent="-285750" algn="l">
              <a:lnSpc>
                <a:spcPts val="2000"/>
              </a:lnSpc>
              <a:buFont typeface="Arial" panose="020B0604020202020204" pitchFamily="34" charset="0"/>
              <a:buChar char="•"/>
              <a:defRPr/>
            </a:pPr>
            <a:endParaRPr lang="sv-SE" sz="1400" kern="0" dirty="0">
              <a:latin typeface="+mn-lt"/>
              <a:ea typeface="+mj-ea"/>
              <a:cs typeface="+mj-cs"/>
            </a:endParaRPr>
          </a:p>
          <a:p>
            <a:pPr marL="285750" indent="-285750" algn="l">
              <a:buFont typeface="Arial" panose="020B0604020202020204" pitchFamily="34" charset="0"/>
              <a:buChar char="•"/>
            </a:pPr>
            <a:endParaRPr lang="sv-SE" sz="1400" dirty="0">
              <a:ea typeface="Verdana" panose="020B0604030504040204" pitchFamily="34" charset="0"/>
              <a:cs typeface="Verdana" panose="020B0604030504040204" pitchFamily="34" charset="0"/>
            </a:endParaRPr>
          </a:p>
          <a:p>
            <a:pPr algn="l"/>
            <a:endParaRPr lang="sv-SE" sz="1600" kern="0" dirty="0">
              <a:latin typeface="+mj-lt"/>
              <a:ea typeface="+mj-ea"/>
              <a:cs typeface="+mj-cs"/>
            </a:endParaRPr>
          </a:p>
        </p:txBody>
      </p:sp>
      <p:pic>
        <p:nvPicPr>
          <p:cNvPr id="19" name="Bildobjekt 18">
            <a:extLst>
              <a:ext uri="{FF2B5EF4-FFF2-40B4-BE49-F238E27FC236}">
                <a16:creationId xmlns:a16="http://schemas.microsoft.com/office/drawing/2014/main" id="{0D146DEA-C20A-C848-917A-1F9510F5E5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23" name="Bildobjekt 22">
            <a:extLst>
              <a:ext uri="{FF2B5EF4-FFF2-40B4-BE49-F238E27FC236}">
                <a16:creationId xmlns:a16="http://schemas.microsoft.com/office/drawing/2014/main" id="{3E0F964A-229B-C14E-962A-58EF19E86D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795" r="24529" b="16534"/>
          <a:stretch/>
        </p:blipFill>
        <p:spPr>
          <a:xfrm>
            <a:off x="8675823" y="2024858"/>
            <a:ext cx="3058600" cy="4182491"/>
          </a:xfrm>
          <a:prstGeom prst="rect">
            <a:avLst/>
          </a:prstGeom>
        </p:spPr>
      </p:pic>
    </p:spTree>
    <p:extLst>
      <p:ext uri="{BB962C8B-B14F-4D97-AF65-F5344CB8AC3E}">
        <p14:creationId xmlns:p14="http://schemas.microsoft.com/office/powerpoint/2010/main" val="206696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2020-11-30</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8</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8</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8</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5934110" cy="559705"/>
          </a:xfrm>
          <a:prstGeom prst="rect">
            <a:avLst/>
          </a:prstGeom>
          <a:noFill/>
        </p:spPr>
        <p:txBody>
          <a:bodyPr wrap="none" rtlCol="0">
            <a:noAutofit/>
          </a:bodyPr>
          <a:lstStyle/>
          <a:p>
            <a:pPr algn="l"/>
            <a:r>
              <a:rPr lang="sv-SE" sz="1800" kern="0" spc="300" dirty="0"/>
              <a:t>SAMMANFATTNING</a:t>
            </a:r>
            <a:br>
              <a:rPr lang="sv-SE" sz="1800" kern="0" spc="300" dirty="0"/>
            </a:br>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pic>
        <p:nvPicPr>
          <p:cNvPr id="20" name="Bildobjekt 19">
            <a:extLst>
              <a:ext uri="{FF2B5EF4-FFF2-40B4-BE49-F238E27FC236}">
                <a16:creationId xmlns:a16="http://schemas.microsoft.com/office/drawing/2014/main" id="{1DEC889F-7B4A-5346-A565-001000FC19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37" name="Bildobjekt 36" descr="En bild som visar person, inomhus, bord, kvinna&#10;&#10;Automatiskt genererad beskrivning">
            <a:extLst>
              <a:ext uri="{FF2B5EF4-FFF2-40B4-BE49-F238E27FC236}">
                <a16:creationId xmlns:a16="http://schemas.microsoft.com/office/drawing/2014/main" id="{91EC2A07-9348-3B47-9941-0F04DD4E37BA}"/>
              </a:ext>
            </a:extLst>
          </p:cNvPr>
          <p:cNvPicPr>
            <a:picLocks noChangeAspect="1"/>
          </p:cNvPicPr>
          <p:nvPr/>
        </p:nvPicPr>
        <p:blipFill rotWithShape="1">
          <a:blip r:embed="rId6">
            <a:extLst>
              <a:ext uri="{28A0092B-C50C-407E-A947-70E740481C1C}">
                <a14:useLocalDpi xmlns:a14="http://schemas.microsoft.com/office/drawing/2010/main" val="0"/>
              </a:ext>
            </a:extLst>
          </a:blip>
          <a:srcRect l="35483" t="16294" r="29491" b="14414"/>
          <a:stretch/>
        </p:blipFill>
        <p:spPr>
          <a:xfrm>
            <a:off x="8635821" y="2007756"/>
            <a:ext cx="3152674" cy="4157947"/>
          </a:xfrm>
          <a:prstGeom prst="rect">
            <a:avLst/>
          </a:prstGeom>
        </p:spPr>
      </p:pic>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7" y="2472077"/>
            <a:ext cx="6379883"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latin typeface="Verdana" panose="020B0604030504040204" pitchFamily="34" charset="0"/>
                <a:ea typeface="Verdana" panose="020B0604030504040204" pitchFamily="34" charset="0"/>
                <a:cs typeface="Verdana" panose="020B0604030504040204" pitchFamily="34" charset="0"/>
              </a:rPr>
              <a:t>Komplexiteten inom sjukvården ökar </a:t>
            </a:r>
            <a:r>
              <a:rPr lang="sv-SE" sz="1400" dirty="0">
                <a:latin typeface="Verdana" panose="020B0604030504040204" pitchFamily="34" charset="0"/>
                <a:ea typeface="Verdana" panose="020B0604030504040204" pitchFamily="34" charset="0"/>
                <a:cs typeface="Verdana" panose="020B0604030504040204" pitchFamily="34" charset="0"/>
              </a:rPr>
              <a:t>och med den ökar också komplexiteten i samspelet mellan politik, tjänstemän och professioner på statlig, regional och kommunal nivå. </a:t>
            </a:r>
          </a:p>
          <a:p>
            <a:r>
              <a:rPr lang="sv-SE" sz="1400" b="1" dirty="0">
                <a:latin typeface="Verdana" panose="020B0604030504040204" pitchFamily="34" charset="0"/>
                <a:ea typeface="Verdana" panose="020B0604030504040204" pitchFamily="34" charset="0"/>
                <a:cs typeface="Verdana" panose="020B0604030504040204" pitchFamily="34" charset="0"/>
              </a:rPr>
              <a:t>Styrning sker i många steg</a:t>
            </a:r>
            <a:r>
              <a:rPr lang="sv-SE" sz="1400" dirty="0">
                <a:latin typeface="Verdana" panose="020B0604030504040204" pitchFamily="34" charset="0"/>
                <a:ea typeface="Verdana" panose="020B0604030504040204" pitchFamily="34" charset="0"/>
                <a:cs typeface="Verdana" panose="020B0604030504040204" pitchFamily="34" charset="0"/>
              </a:rPr>
              <a:t>,</a:t>
            </a:r>
            <a:r>
              <a:rPr lang="sv-SE" sz="1400" b="1" dirty="0">
                <a:latin typeface="Verdana" panose="020B0604030504040204" pitchFamily="34" charset="0"/>
                <a:ea typeface="Verdana" panose="020B0604030504040204" pitchFamily="34" charset="0"/>
                <a:cs typeface="Verdana" panose="020B0604030504040204" pitchFamily="34" charset="0"/>
              </a:rPr>
              <a:t> bland många aktörer </a:t>
            </a:r>
            <a:r>
              <a:rPr lang="sv-SE" sz="1400" dirty="0">
                <a:latin typeface="Verdana" panose="020B0604030504040204" pitchFamily="34" charset="0"/>
                <a:ea typeface="Verdana" panose="020B0604030504040204" pitchFamily="34" charset="0"/>
                <a:cs typeface="Verdana" panose="020B0604030504040204" pitchFamily="34" charset="0"/>
              </a:rPr>
              <a:t>där relationer mellan styrande och styrda skiftar.</a:t>
            </a:r>
          </a:p>
          <a:p>
            <a:r>
              <a:rPr lang="sv-SE" sz="1400" b="1" kern="0" dirty="0">
                <a:latin typeface="Verdana" panose="020B0604030504040204" pitchFamily="34" charset="0"/>
                <a:ea typeface="Verdana" panose="020B0604030504040204" pitchFamily="34" charset="0"/>
                <a:cs typeface="Verdana" panose="020B0604030504040204" pitchFamily="34" charset="0"/>
              </a:rPr>
              <a:t>Prioriteringar  kommer att få större fokus för styrning i framtiden</a:t>
            </a:r>
            <a:r>
              <a:rPr lang="sv-SE" sz="1400" kern="0" dirty="0">
                <a:latin typeface="Verdana" panose="020B0604030504040204" pitchFamily="34" charset="0"/>
                <a:ea typeface="Verdana" panose="020B0604030504040204" pitchFamily="34" charset="0"/>
                <a:cs typeface="Verdana" panose="020B0604030504040204" pitchFamily="34" charset="0"/>
              </a:rPr>
              <a:t>. </a:t>
            </a:r>
            <a:r>
              <a:rPr lang="sv-SE" sz="1400" dirty="0">
                <a:latin typeface="Verdana" panose="020B0604030504040204" pitchFamily="34" charset="0"/>
                <a:ea typeface="Verdana" panose="020B0604030504040204" pitchFamily="34" charset="0"/>
                <a:cs typeface="Verdana" panose="020B0604030504040204" pitchFamily="34" charset="0"/>
              </a:rPr>
              <a:t>Exempel på målkonflikter som behöver prioriteras  är att vården ska vara såväl tillgänglig som kostnadseffektiv med bevarad valfrihet. Samtidigt som det finns en mångfald av vårdgivare vilka verkar i konkurrens.</a:t>
            </a:r>
            <a:endParaRPr lang="sv-SE" sz="1400" kern="0" dirty="0">
              <a:latin typeface="Verdana" panose="020B0604030504040204" pitchFamily="34" charset="0"/>
              <a:ea typeface="Verdana" panose="020B0604030504040204" pitchFamily="34" charset="0"/>
              <a:cs typeface="Verdana" panose="020B0604030504040204" pitchFamily="34" charset="0"/>
            </a:endParaRPr>
          </a:p>
          <a:p>
            <a:r>
              <a:rPr lang="sv-SE" sz="1400" b="1" kern="0" dirty="0">
                <a:latin typeface="Verdana" panose="020B0604030504040204" pitchFamily="34" charset="0"/>
                <a:ea typeface="Verdana" panose="020B0604030504040204" pitchFamily="34" charset="0"/>
                <a:cs typeface="Verdana" panose="020B0604030504040204" pitchFamily="34" charset="0"/>
              </a:rPr>
              <a:t>2040 kommer det att krävas nya modeller för styrning</a:t>
            </a:r>
            <a:r>
              <a:rPr lang="sv-SE" sz="1400" kern="0" dirty="0">
                <a:latin typeface="Verdana" panose="020B0604030504040204" pitchFamily="34" charset="0"/>
                <a:ea typeface="Verdana" panose="020B0604030504040204" pitchFamily="34" charset="0"/>
                <a:cs typeface="Verdana" panose="020B0604030504040204" pitchFamily="34" charset="0"/>
              </a:rPr>
              <a:t> av hälso- och sjukvården </a:t>
            </a:r>
            <a:r>
              <a:rPr lang="sv-SE" sz="1400" dirty="0">
                <a:latin typeface="Verdana" panose="020B0604030504040204" pitchFamily="34" charset="0"/>
                <a:ea typeface="Verdana" panose="020B0604030504040204" pitchFamily="34" charset="0"/>
                <a:cs typeface="Verdana" panose="020B0604030504040204" pitchFamily="34" charset="0"/>
              </a:rPr>
              <a:t>med närmare relation till kunskapsstyrning och som har balans mellan tillit, konkurrens och reglering med fokus på helhet och systemnivå.</a:t>
            </a:r>
          </a:p>
          <a:p>
            <a:endParaRPr lang="sv-SE" sz="1400" kern="0" dirty="0">
              <a:latin typeface="Arial" charset="0"/>
              <a:ea typeface="Geneva" pitchFamily="1" charset="-128"/>
            </a:endParaRPr>
          </a:p>
          <a:p>
            <a:endParaRPr lang="sv-SE" sz="1400" dirty="0"/>
          </a:p>
          <a:p>
            <a:endParaRPr lang="sv-SE" sz="1400" kern="1200" dirty="0">
              <a:ea typeface="Geneva" pitchFamily="1" charset="-128"/>
            </a:endParaRPr>
          </a:p>
        </p:txBody>
      </p:sp>
    </p:spTree>
    <p:extLst>
      <p:ext uri="{BB962C8B-B14F-4D97-AF65-F5344CB8AC3E}">
        <p14:creationId xmlns:p14="http://schemas.microsoft.com/office/powerpoint/2010/main" val="213670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9</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8935361"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HISTORIK OCH NULÄGE</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89" y="2762123"/>
            <a:ext cx="5864659" cy="330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t>Internationellt sker styrning </a:t>
            </a:r>
            <a:r>
              <a:rPr lang="sv-SE" sz="1400" dirty="0"/>
              <a:t>med olika reformer även om det stort är samma utmaningar som behöver lösas. </a:t>
            </a:r>
          </a:p>
          <a:p>
            <a:r>
              <a:rPr lang="sv-SE" sz="1400" b="1" dirty="0"/>
              <a:t>Nationell styrning </a:t>
            </a:r>
            <a:r>
              <a:rPr lang="sv-SE" sz="1400" dirty="0"/>
              <a:t>har ökat genom åren med bland annat riktade statsbidrag, kunskapsstyrning, nivåstrukturering och utredningar så som God och Nära vård och Tillitsreformen.</a:t>
            </a:r>
          </a:p>
          <a:p>
            <a:r>
              <a:rPr lang="sv-SE" sz="1400" b="1" dirty="0"/>
              <a:t>Regionernas styrning </a:t>
            </a:r>
            <a:r>
              <a:rPr lang="sv-SE" sz="1400" dirty="0"/>
              <a:t>har varit densamma sedan början av 1990-talet när en genomgripande förändring skedde, i och med att styrmodellen beställare-utförare infördes på bred front.</a:t>
            </a:r>
          </a:p>
          <a:p>
            <a:endParaRPr lang="sv-SE" sz="1400" kern="1200" dirty="0">
              <a:ea typeface="Geneva" pitchFamily="1" charset="-128"/>
            </a:endParaRPr>
          </a:p>
        </p:txBody>
      </p:sp>
      <p:pic>
        <p:nvPicPr>
          <p:cNvPr id="9" name="Bildobjekt 8">
            <a:extLst>
              <a:ext uri="{FF2B5EF4-FFF2-40B4-BE49-F238E27FC236}">
                <a16:creationId xmlns:a16="http://schemas.microsoft.com/office/drawing/2014/main" id="{06DE6B6C-1398-CF4A-B677-B4BA6351D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2" y="1423556"/>
            <a:ext cx="1168400" cy="1168400"/>
          </a:xfrm>
          <a:prstGeom prst="rect">
            <a:avLst/>
          </a:prstGeom>
        </p:spPr>
      </p:pic>
      <p:pic>
        <p:nvPicPr>
          <p:cNvPr id="11" name="Bildobjekt 10">
            <a:extLst>
              <a:ext uri="{FF2B5EF4-FFF2-40B4-BE49-F238E27FC236}">
                <a16:creationId xmlns:a16="http://schemas.microsoft.com/office/drawing/2014/main" id="{21A8052A-B673-DC42-8F3B-1B493B2261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78" t="18095" r="12068" b="11379"/>
          <a:stretch/>
        </p:blipFill>
        <p:spPr>
          <a:xfrm>
            <a:off x="8635821" y="1987403"/>
            <a:ext cx="3152674" cy="4178300"/>
          </a:xfrm>
          <a:prstGeom prst="rect">
            <a:avLst/>
          </a:prstGeom>
        </p:spPr>
      </p:pic>
    </p:spTree>
    <p:extLst>
      <p:ext uri="{BB962C8B-B14F-4D97-AF65-F5344CB8AC3E}">
        <p14:creationId xmlns:p14="http://schemas.microsoft.com/office/powerpoint/2010/main" val="3829379792"/>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Standardformgivning</Template>
  <TotalTime>15851</TotalTime>
  <Words>2559</Words>
  <Application>Microsoft Office PowerPoint</Application>
  <PresentationFormat>Bredbild</PresentationFormat>
  <Paragraphs>360</Paragraphs>
  <Slides>19</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Helvetica</vt:lpstr>
      <vt:lpstr>Verdana</vt:lpstr>
      <vt:lpstr>Wingdings</vt:lpstr>
      <vt:lpstr>Standardformgivning</vt:lpstr>
      <vt:lpstr>KUNSKAPSSTYRNING</vt:lpstr>
      <vt:lpstr>PowerPoint-presentation</vt:lpstr>
      <vt:lpstr>KUNSKAPSSTYRNING</vt:lpstr>
      <vt:lpstr>KUNSKAPSSTYRNING</vt:lpstr>
      <vt:lpstr>PowerPoint-presentation</vt:lpstr>
      <vt:lpstr>PowerPoint-presentation</vt:lpstr>
      <vt:lpstr>PowerPoint-presentation</vt:lpstr>
      <vt:lpstr>KUNSKAPSSTYRNING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KUNSKAPSSTYRNING</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subject/>
  <dc:creator>Region Stockholm</dc:creator>
  <cp:keywords/>
  <dc:description/>
  <cp:lastModifiedBy>Ann-Christine Berg</cp:lastModifiedBy>
  <cp:revision>429</cp:revision>
  <dcterms:created xsi:type="dcterms:W3CDTF">2019-11-01T08:50:54Z</dcterms:created>
  <dcterms:modified xsi:type="dcterms:W3CDTF">2020-11-30T10:32:31Z</dcterms:modified>
  <cp:category/>
</cp:coreProperties>
</file>